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98" r:id="rId3"/>
  </p:sldMasterIdLst>
  <p:notesMasterIdLst>
    <p:notesMasterId r:id="rId72"/>
  </p:notesMasterIdLst>
  <p:sldIdLst>
    <p:sldId id="256" r:id="rId4"/>
    <p:sldId id="416" r:id="rId5"/>
    <p:sldId id="383" r:id="rId6"/>
    <p:sldId id="377" r:id="rId7"/>
    <p:sldId id="372" r:id="rId8"/>
    <p:sldId id="373" r:id="rId9"/>
    <p:sldId id="376" r:id="rId10"/>
    <p:sldId id="375" r:id="rId11"/>
    <p:sldId id="374" r:id="rId12"/>
    <p:sldId id="379" r:id="rId13"/>
    <p:sldId id="380" r:id="rId14"/>
    <p:sldId id="404" r:id="rId15"/>
    <p:sldId id="381" r:id="rId16"/>
    <p:sldId id="382" r:id="rId17"/>
    <p:sldId id="390" r:id="rId18"/>
    <p:sldId id="318" r:id="rId19"/>
    <p:sldId id="384" r:id="rId20"/>
    <p:sldId id="385" r:id="rId21"/>
    <p:sldId id="405" r:id="rId22"/>
    <p:sldId id="354" r:id="rId23"/>
    <p:sldId id="355" r:id="rId24"/>
    <p:sldId id="356" r:id="rId25"/>
    <p:sldId id="357" r:id="rId26"/>
    <p:sldId id="403" r:id="rId27"/>
    <p:sldId id="406" r:id="rId28"/>
    <p:sldId id="391" r:id="rId29"/>
    <p:sldId id="378" r:id="rId30"/>
    <p:sldId id="359" r:id="rId31"/>
    <p:sldId id="286" r:id="rId32"/>
    <p:sldId id="300" r:id="rId33"/>
    <p:sldId id="364" r:id="rId34"/>
    <p:sldId id="369" r:id="rId35"/>
    <p:sldId id="370" r:id="rId36"/>
    <p:sldId id="371" r:id="rId37"/>
    <p:sldId id="392" r:id="rId38"/>
    <p:sldId id="393" r:id="rId39"/>
    <p:sldId id="394" r:id="rId40"/>
    <p:sldId id="340" r:id="rId41"/>
    <p:sldId id="341" r:id="rId42"/>
    <p:sldId id="342" r:id="rId43"/>
    <p:sldId id="344" r:id="rId44"/>
    <p:sldId id="402" r:id="rId45"/>
    <p:sldId id="400" r:id="rId46"/>
    <p:sldId id="401" r:id="rId47"/>
    <p:sldId id="348" r:id="rId48"/>
    <p:sldId id="350" r:id="rId49"/>
    <p:sldId id="386" r:id="rId50"/>
    <p:sldId id="387" r:id="rId51"/>
    <p:sldId id="388" r:id="rId52"/>
    <p:sldId id="398" r:id="rId53"/>
    <p:sldId id="399" r:id="rId54"/>
    <p:sldId id="395" r:id="rId55"/>
    <p:sldId id="396" r:id="rId56"/>
    <p:sldId id="397" r:id="rId57"/>
    <p:sldId id="407" r:id="rId58"/>
    <p:sldId id="413" r:id="rId59"/>
    <p:sldId id="418" r:id="rId60"/>
    <p:sldId id="419" r:id="rId61"/>
    <p:sldId id="417" r:id="rId62"/>
    <p:sldId id="412" r:id="rId63"/>
    <p:sldId id="409" r:id="rId64"/>
    <p:sldId id="414" r:id="rId65"/>
    <p:sldId id="415" r:id="rId66"/>
    <p:sldId id="332" r:id="rId67"/>
    <p:sldId id="330" r:id="rId68"/>
    <p:sldId id="339" r:id="rId69"/>
    <p:sldId id="331" r:id="rId70"/>
    <p:sldId id="32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AC39-E877-4964-891E-02E8B13F8D33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49031-5638-4EB6-9278-B611B06FD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8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02C3-E7AF-4A57-813F-33EDDFE89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D8C00-8625-436F-93A9-A3C3EEF6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8501F-D2C0-430B-8B5D-3FB9926D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C6D5-2515-4336-9C6B-E3EA9698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DC71-4E03-45BC-9C9A-0225E000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E038-4187-46BD-8002-8A7B969A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9889B-5207-4668-BDD9-469C62FE8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911C-9F33-46A0-9A38-F96C159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511C-4245-4108-B7E3-AEF2B739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BE42-8094-4F02-9556-DEFA4D3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DD43F-53E8-4BF9-B951-A4610717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209D-162A-41B1-9053-88477A4C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3AED-4446-4924-8BB6-700CBF86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87034-0240-42EF-998E-25204E10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7EC0-E4FD-4703-AD11-1A5D45C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22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3EC85-581E-4826-8539-62A454B3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06E3-DC38-4524-BC98-47B068ECC994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B58DE-4B9C-4C59-95CA-25C4BB98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E8B80-798F-4A7E-B284-86F59912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CA1C5-99C6-4020-9736-521F164B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8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E56B-59A4-486C-A378-E114A2931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DE957-9C1C-40D2-824D-0F4AD05F1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2C5D-3DD0-4011-99CC-77C20EC5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3C09-D671-4F2A-9FE3-26748D8EF10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D51F-FF74-4DC7-BA0E-AD8703EF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7430-1D49-4E9E-8FB2-19CD7413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22EE-4537-4BB8-AD99-DF797864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089E-ED7E-4AF1-B21E-6BCDCC18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C8CF-338F-46CE-8629-91ED5711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097F4-7884-45D2-A6F2-336A859D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4E25-5925-4CDE-8EC7-17778052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E2256-CC77-46FB-9C59-6442D2D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8819-CAA2-4A95-991F-04CC08F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AED87-DA54-4477-A0E8-30F3F889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B88-524F-4664-8033-FF9AAF67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EBEFE-0F07-4177-AD34-B58E5072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0240-C88D-4FBB-A28B-747DC1B3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E703-BC3C-4108-86C4-8925F81D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4D72-FEF3-4508-B222-D7FCAD0AA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203DE-FDAE-491C-908C-0DF5984DB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6BFD-80CC-42EF-8368-29BF382B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45EC1-9470-4759-BCF6-E9073E34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A07D3-7C88-4E60-8F30-7A769A8D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21F4-E67D-4D52-948B-50DEC03F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CBF7-38D2-4457-8FE7-CC6DCCA6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9D05-F9EA-4F1B-BB95-43A1ED4C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643CE-262A-495E-8361-CC65FAF0A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2A0CC-3267-45DD-BC7E-C03D94547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E4B90-4305-4EF1-9288-2EB9CB1A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664B64-9D72-461D-A0AF-D8963BBC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6871D-C079-42C8-8BC1-F547BBB9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EF4D-7704-4F9A-8CDC-7728E77C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3F584-9027-4DAD-BFCC-F392E4C1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78A9C-FF21-40D7-A7F3-FE234D04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DF156-6365-4D3C-9E2F-8C23B2D9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6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4FA91-B7AB-4980-9255-5D8EBB2B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8159-991F-42B4-9C82-02159939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39F-BD31-42C1-9DAC-E320B62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6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C51F-34D2-49BF-8B8C-F9E0FA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3B31-D709-4C90-8CC4-9740B97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BC17-8F4A-4457-A766-90F1329FF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2A39C-0114-41FC-90FE-0D604C3E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B04B-4E74-4790-952C-7964E15D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76874-D2E8-483B-B175-2B0F8854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D6F-E2E0-4F4A-9017-E6C5719D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2905F-9736-444C-9F2E-0267F38B0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D770A-576C-46CE-8B58-272C348C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BF00A-4DA2-48EA-8E6E-958315D8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4CFFD-BA57-456B-B285-9655CD7F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46CC4-E08B-443D-B19B-E32B7903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71C1-0682-4B4C-988A-DFB0377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82C1-CC32-4122-9DFA-4F992424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E50F-26A7-4F6F-B368-CCEB8906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DB12-CD83-49C5-83C1-1B7ADF672A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7C18-9126-4681-8692-98A4EFF0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A4E0-4048-4ABF-A08C-646473EB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F1AE-7C6E-40C4-9A6B-3085D7D6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01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1001B-F187-4875-9DA2-73D553D4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A513-BD98-4880-8CCB-D62182F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54665-AC74-49FC-A74D-32BD82458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06E3-DC38-4524-BC98-47B068ECC994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B1D9-BBC5-4D61-A581-3C899F42D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72EF8-7232-48C3-BB1F-5EBCEA591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CA1C5-99C6-4020-9736-521F164B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43655-81A3-40F4-B2BD-4B4FCF28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B2D3-7E94-4408-A914-ECE49D51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887C8-D7FA-48EF-8CD3-CD3659B0A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3C09-D671-4F2A-9FE3-26748D8EF109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50A9-4B4F-4D29-89D4-0A2F9CA9D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A5E83-541E-4F2D-8143-A41E1987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722EE-4537-4BB8-AD99-DF797864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j.gov/health/chs/documents/2015-2020%20Deaths%20by%20Month%20and%20County%20of%20Residence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31219-B65B-4478-B2FC-295A44F8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5" y="330959"/>
            <a:ext cx="8279340" cy="61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1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B93E-8D37-447D-B5AD-96FC807BC270}"/>
              </a:ext>
            </a:extLst>
          </p:cNvPr>
          <p:cNvSpPr txBox="1"/>
          <p:nvPr/>
        </p:nvSpPr>
        <p:spPr>
          <a:xfrm>
            <a:off x="2269570" y="28652"/>
            <a:ext cx="6830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Wisconsin Example Exporting a MARS Model Into Tableau Using Six Basis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B6064-2911-4826-B716-19E6EB33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968601"/>
            <a:ext cx="5007623" cy="340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DBF5B-F3E7-41B3-A1CD-CAD862EB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" y="1157445"/>
            <a:ext cx="6082748" cy="2536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30244B-251B-4842-A24F-3BC2B03D1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042963"/>
            <a:ext cx="4497761" cy="25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4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611D82-7866-49E5-B99E-10955B32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3" y="3606533"/>
            <a:ext cx="8267700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B19FD-E4E6-4F4A-ACFA-70FD7360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61" y="-79513"/>
            <a:ext cx="59534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C6610-8DEC-4C50-B3B1-AF5D22349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91" y="704308"/>
            <a:ext cx="3543607" cy="1036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0D7C1-CC65-4C5F-8FD9-5DEE91B5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64" y="2067783"/>
            <a:ext cx="2720576" cy="1211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16F16F-01EB-4D71-AFB6-0CF60C6F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42" y="5064972"/>
            <a:ext cx="2141406" cy="1661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462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9CEE8-EF69-4C03-BC34-EAEEF334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80987"/>
            <a:ext cx="7058025" cy="629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8E68C-2A10-4E45-B561-78B3AF388214}"/>
              </a:ext>
            </a:extLst>
          </p:cNvPr>
          <p:cNvSpPr txBox="1"/>
          <p:nvPr/>
        </p:nvSpPr>
        <p:spPr>
          <a:xfrm>
            <a:off x="235527" y="4308764"/>
            <a:ext cx="189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Ready for User Acceptance Testing to start</a:t>
            </a:r>
          </a:p>
        </p:txBody>
      </p:sp>
    </p:spTree>
    <p:extLst>
      <p:ext uri="{BB962C8B-B14F-4D97-AF65-F5344CB8AC3E}">
        <p14:creationId xmlns:p14="http://schemas.microsoft.com/office/powerpoint/2010/main" val="321713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CBFD2-A05D-4D01-98E1-951B914C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92" y="526774"/>
            <a:ext cx="8181489" cy="537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17D60-086E-4182-B034-8EADE67C21ED}"/>
              </a:ext>
            </a:extLst>
          </p:cNvPr>
          <p:cNvSpPr txBox="1"/>
          <p:nvPr/>
        </p:nvSpPr>
        <p:spPr>
          <a:xfrm>
            <a:off x="9889435" y="974035"/>
            <a:ext cx="20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Effect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E6E12-C0E4-49F4-A50F-8F1A479520F3}"/>
              </a:ext>
            </a:extLst>
          </p:cNvPr>
          <p:cNvCxnSpPr/>
          <p:nvPr/>
        </p:nvCxnSpPr>
        <p:spPr>
          <a:xfrm flipH="1">
            <a:off x="9034670" y="1272209"/>
            <a:ext cx="1441173" cy="188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A7F0A8-9B07-41E1-97F0-572F6E64CEB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114183" y="1158701"/>
            <a:ext cx="775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13C0572-D474-4EED-A597-6CFB420CF532}"/>
              </a:ext>
            </a:extLst>
          </p:cNvPr>
          <p:cNvSpPr/>
          <p:nvPr/>
        </p:nvSpPr>
        <p:spPr>
          <a:xfrm rot="16963186">
            <a:off x="7760405" y="3812317"/>
            <a:ext cx="487017" cy="23532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3058E-2BB9-40F2-A512-F93CB3A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10" y="918631"/>
            <a:ext cx="7714214" cy="5219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8C53E-5BC4-49D1-9A62-CD6439599715}"/>
              </a:ext>
            </a:extLst>
          </p:cNvPr>
          <p:cNvSpPr txBox="1"/>
          <p:nvPr/>
        </p:nvSpPr>
        <p:spPr>
          <a:xfrm>
            <a:off x="2395330" y="329314"/>
            <a:ext cx="721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Material Evidence of Heteroscedasticity for Wisconsin</a:t>
            </a:r>
          </a:p>
        </p:txBody>
      </p:sp>
    </p:spTree>
    <p:extLst>
      <p:ext uri="{BB962C8B-B14F-4D97-AF65-F5344CB8AC3E}">
        <p14:creationId xmlns:p14="http://schemas.microsoft.com/office/powerpoint/2010/main" val="320153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A5C7F-20D0-48A7-A868-ADDA3EBC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100" y="840496"/>
            <a:ext cx="8334812" cy="555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A98B4-CBAB-48B6-A2CF-3904ABE9411E}"/>
              </a:ext>
            </a:extLst>
          </p:cNvPr>
          <p:cNvSpPr txBox="1"/>
          <p:nvPr/>
        </p:nvSpPr>
        <p:spPr>
          <a:xfrm>
            <a:off x="2385391" y="0"/>
            <a:ext cx="827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Florida team, on the other hand, is showing signs of heteroscedasticity</a:t>
            </a:r>
          </a:p>
          <a:p>
            <a:pPr algn="ctr"/>
            <a:r>
              <a:rPr lang="en-US" dirty="0"/>
              <a:t>Estimators are unbiased but inefficient. Continue with the model as is. Could be caused by omitted 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300549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64F20-20B5-4797-BD58-8E0406A9AC4E}"/>
              </a:ext>
            </a:extLst>
          </p:cNvPr>
          <p:cNvSpPr txBox="1"/>
          <p:nvPr/>
        </p:nvSpPr>
        <p:spPr>
          <a:xfrm>
            <a:off x="2328530" y="74428"/>
            <a:ext cx="736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Homework—Change Orders Successfully Submitted and Generally Accepted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05BE6-3621-455C-BF4B-5A978B15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696993"/>
            <a:ext cx="8428450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65A19-CDA7-458A-8786-D24F2C2B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68289"/>
            <a:ext cx="8428450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30C97-EC43-45D1-BEDE-9485833C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61" y="434080"/>
            <a:ext cx="8535140" cy="5989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AE64D-2AC0-4242-825B-F6333EB229CF}"/>
              </a:ext>
            </a:extLst>
          </p:cNvPr>
          <p:cNvSpPr txBox="1"/>
          <p:nvPr/>
        </p:nvSpPr>
        <p:spPr>
          <a:xfrm>
            <a:off x="258417" y="1262270"/>
            <a:ext cx="2037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Prep Should Be Closed Out Now</a:t>
            </a:r>
          </a:p>
          <a:p>
            <a:endParaRPr lang="en-US" dirty="0"/>
          </a:p>
          <a:p>
            <a:r>
              <a:rPr lang="en-US" dirty="0"/>
              <a:t>Modeling Should be closed out this week once we build out our Tripwire Metrics workbook in Excel.</a:t>
            </a:r>
          </a:p>
        </p:txBody>
      </p:sp>
    </p:spTree>
    <p:extLst>
      <p:ext uri="{BB962C8B-B14F-4D97-AF65-F5344CB8AC3E}">
        <p14:creationId xmlns:p14="http://schemas.microsoft.com/office/powerpoint/2010/main" val="155885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34476-C399-4DAF-BFCE-2D4DDD82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9" y="1967345"/>
            <a:ext cx="10569910" cy="22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2776D-B64E-49E3-8875-4C639FB7DE8E}"/>
              </a:ext>
            </a:extLst>
          </p:cNvPr>
          <p:cNvSpPr txBox="1"/>
          <p:nvPr/>
        </p:nvSpPr>
        <p:spPr>
          <a:xfrm>
            <a:off x="2811294" y="593387"/>
            <a:ext cx="675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Homework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0A1E-32FF-4FF3-A468-ABF2BCB49E97}"/>
              </a:ext>
            </a:extLst>
          </p:cNvPr>
          <p:cNvSpPr txBox="1"/>
          <p:nvPr/>
        </p:nvSpPr>
        <p:spPr>
          <a:xfrm>
            <a:off x="359922" y="1235412"/>
            <a:ext cx="112840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 solid work. Excellent collaboration. Tableau calculations tie out with SPM.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about 80% of the states, Random Forest did a better job than a linear model.  But the Cost-Benefit decision leads us to the linear model for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take the </a:t>
            </a:r>
            <a:r>
              <a:rPr lang="en-US" sz="2400" dirty="0" err="1"/>
              <a:t>treenet</a:t>
            </a:r>
            <a:r>
              <a:rPr lang="en-US" sz="2400" dirty="0"/>
              <a:t> and mapping ideas further and begin to form response plans and to prioritize.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building our Tripwire metrics Workbook in Excel, we will be ready to close out the modeling phase of CRISP-DM.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now assume that we have deployed machine learning and graphical tools in a test environment and next we need to create user acceptance test cases and training/testing documentation. Then next week we start the testing process. For the most part change orders have been approved.</a:t>
            </a:r>
          </a:p>
        </p:txBody>
      </p:sp>
    </p:spTree>
    <p:extLst>
      <p:ext uri="{BB962C8B-B14F-4D97-AF65-F5344CB8AC3E}">
        <p14:creationId xmlns:p14="http://schemas.microsoft.com/office/powerpoint/2010/main" val="15599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A8AD2-01A7-42CD-8866-AC697EE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38" y="43286"/>
            <a:ext cx="7209524" cy="6771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B4327-9376-4F7E-BFF6-28AB3697EF8F}"/>
              </a:ext>
            </a:extLst>
          </p:cNvPr>
          <p:cNvSpPr txBox="1"/>
          <p:nvPr/>
        </p:nvSpPr>
        <p:spPr>
          <a:xfrm>
            <a:off x="426469" y="781050"/>
            <a:ext cx="1847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Control is the Foundation of Scope Management and the Essence of Contract Management</a:t>
            </a:r>
          </a:p>
        </p:txBody>
      </p:sp>
    </p:spTree>
    <p:extLst>
      <p:ext uri="{BB962C8B-B14F-4D97-AF65-F5344CB8AC3E}">
        <p14:creationId xmlns:p14="http://schemas.microsoft.com/office/powerpoint/2010/main" val="320662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B87AFF2-BA09-4ACB-A494-91ADD661C715}"/>
              </a:ext>
            </a:extLst>
          </p:cNvPr>
          <p:cNvCxnSpPr/>
          <p:nvPr/>
        </p:nvCxnSpPr>
        <p:spPr>
          <a:xfrm flipV="1">
            <a:off x="1035424" y="806824"/>
            <a:ext cx="0" cy="4693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E57DB3-FBD0-4E32-82DF-1DF14938C57A}"/>
              </a:ext>
            </a:extLst>
          </p:cNvPr>
          <p:cNvCxnSpPr>
            <a:cxnSpLocks/>
          </p:cNvCxnSpPr>
          <p:nvPr/>
        </p:nvCxnSpPr>
        <p:spPr>
          <a:xfrm flipV="1">
            <a:off x="1035424" y="5499847"/>
            <a:ext cx="568362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FB617C-FBA4-43A9-89DF-43B3933A6820}"/>
              </a:ext>
            </a:extLst>
          </p:cNvPr>
          <p:cNvSpPr txBox="1"/>
          <p:nvPr/>
        </p:nvSpPr>
        <p:spPr>
          <a:xfrm>
            <a:off x="6938682" y="5271247"/>
            <a:ext cx="11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9E9E1-157A-44D7-BA9D-EC485EC03CB9}"/>
              </a:ext>
            </a:extLst>
          </p:cNvPr>
          <p:cNvSpPr txBox="1"/>
          <p:nvPr/>
        </p:nvSpPr>
        <p:spPr>
          <a:xfrm>
            <a:off x="878541" y="320949"/>
            <a:ext cx="11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9ABFF4-40F7-4CE0-8A10-61C4306E4085}"/>
              </a:ext>
            </a:extLst>
          </p:cNvPr>
          <p:cNvSpPr/>
          <p:nvPr/>
        </p:nvSpPr>
        <p:spPr>
          <a:xfrm>
            <a:off x="1385047" y="2002647"/>
            <a:ext cx="5701553" cy="2989329"/>
          </a:xfrm>
          <a:custGeom>
            <a:avLst/>
            <a:gdLst>
              <a:gd name="connsiteX0" fmla="*/ 0 w 5701553"/>
              <a:gd name="connsiteY0" fmla="*/ 2918977 h 2989329"/>
              <a:gd name="connsiteX1" fmla="*/ 1344706 w 5701553"/>
              <a:gd name="connsiteY1" fmla="*/ 2892082 h 2989329"/>
              <a:gd name="connsiteX2" fmla="*/ 3240741 w 5701553"/>
              <a:gd name="connsiteY2" fmla="*/ 1977682 h 2989329"/>
              <a:gd name="connsiteX3" fmla="*/ 5217459 w 5701553"/>
              <a:gd name="connsiteY3" fmla="*/ 296800 h 2989329"/>
              <a:gd name="connsiteX4" fmla="*/ 5701553 w 5701553"/>
              <a:gd name="connsiteY4" fmla="*/ 965 h 2989329"/>
              <a:gd name="connsiteX5" fmla="*/ 5701553 w 5701553"/>
              <a:gd name="connsiteY5" fmla="*/ 965 h 298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1553" h="2989329">
                <a:moveTo>
                  <a:pt x="0" y="2918977"/>
                </a:moveTo>
                <a:cubicBezTo>
                  <a:pt x="402291" y="2983970"/>
                  <a:pt x="804583" y="3048964"/>
                  <a:pt x="1344706" y="2892082"/>
                </a:cubicBezTo>
                <a:cubicBezTo>
                  <a:pt x="1884829" y="2735200"/>
                  <a:pt x="2595282" y="2410229"/>
                  <a:pt x="3240741" y="1977682"/>
                </a:cubicBezTo>
                <a:cubicBezTo>
                  <a:pt x="3886200" y="1545135"/>
                  <a:pt x="4807324" y="626253"/>
                  <a:pt x="5217459" y="296800"/>
                </a:cubicBezTo>
                <a:cubicBezTo>
                  <a:pt x="5627594" y="-32653"/>
                  <a:pt x="5701553" y="965"/>
                  <a:pt x="5701553" y="965"/>
                </a:cubicBezTo>
                <a:lnTo>
                  <a:pt x="5701553" y="9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7A86C-C3C5-491D-9C28-33FB2D67B6A6}"/>
              </a:ext>
            </a:extLst>
          </p:cNvPr>
          <p:cNvSpPr txBox="1"/>
          <p:nvPr/>
        </p:nvSpPr>
        <p:spPr>
          <a:xfrm>
            <a:off x="6360456" y="2370201"/>
            <a:ext cx="291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Changing/Adding Scope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74D606-1699-4BED-85F2-F5291C2CEF51}"/>
              </a:ext>
            </a:extLst>
          </p:cNvPr>
          <p:cNvCxnSpPr/>
          <p:nvPr/>
        </p:nvCxnSpPr>
        <p:spPr>
          <a:xfrm>
            <a:off x="1035424" y="1814388"/>
            <a:ext cx="66159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EC514-CC33-465C-977C-8112AD3739B3}"/>
              </a:ext>
            </a:extLst>
          </p:cNvPr>
          <p:cNvSpPr txBox="1"/>
          <p:nvPr/>
        </p:nvSpPr>
        <p:spPr>
          <a:xfrm>
            <a:off x="1227043" y="1491413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Benefit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651A3-6807-4348-B0DB-943727533136}"/>
              </a:ext>
            </a:extLst>
          </p:cNvPr>
          <p:cNvCxnSpPr/>
          <p:nvPr/>
        </p:nvCxnSpPr>
        <p:spPr>
          <a:xfrm>
            <a:off x="1035424" y="1267541"/>
            <a:ext cx="66159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9B02B3-C20D-49A6-BC3D-1015C323C459}"/>
              </a:ext>
            </a:extLst>
          </p:cNvPr>
          <p:cNvSpPr txBox="1"/>
          <p:nvPr/>
        </p:nvSpPr>
        <p:spPr>
          <a:xfrm>
            <a:off x="1344706" y="915807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Benefit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10DA0-6C2D-4890-A7EF-3D172BF51466}"/>
              </a:ext>
            </a:extLst>
          </p:cNvPr>
          <p:cNvSpPr txBox="1"/>
          <p:nvPr/>
        </p:nvSpPr>
        <p:spPr>
          <a:xfrm>
            <a:off x="0" y="1400027"/>
            <a:ext cx="32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∆ Scope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E77087-5387-4E43-9053-8E06C400C870}"/>
              </a:ext>
            </a:extLst>
          </p:cNvPr>
          <p:cNvSpPr/>
          <p:nvPr/>
        </p:nvSpPr>
        <p:spPr>
          <a:xfrm>
            <a:off x="1344706" y="2286000"/>
            <a:ext cx="5822576" cy="2111188"/>
          </a:xfrm>
          <a:custGeom>
            <a:avLst/>
            <a:gdLst>
              <a:gd name="connsiteX0" fmla="*/ 0 w 5822576"/>
              <a:gd name="connsiteY0" fmla="*/ 13447 h 2111188"/>
              <a:gd name="connsiteX1" fmla="*/ 94129 w 5822576"/>
              <a:gd name="connsiteY1" fmla="*/ 0 h 2111188"/>
              <a:gd name="connsiteX2" fmla="*/ 215153 w 5822576"/>
              <a:gd name="connsiteY2" fmla="*/ 13447 h 2111188"/>
              <a:gd name="connsiteX3" fmla="*/ 255494 w 5822576"/>
              <a:gd name="connsiteY3" fmla="*/ 26894 h 2111188"/>
              <a:gd name="connsiteX4" fmla="*/ 309282 w 5822576"/>
              <a:gd name="connsiteY4" fmla="*/ 40341 h 2111188"/>
              <a:gd name="connsiteX5" fmla="*/ 349623 w 5822576"/>
              <a:gd name="connsiteY5" fmla="*/ 53788 h 2111188"/>
              <a:gd name="connsiteX6" fmla="*/ 524435 w 5822576"/>
              <a:gd name="connsiteY6" fmla="*/ 80682 h 2111188"/>
              <a:gd name="connsiteX7" fmla="*/ 672353 w 5822576"/>
              <a:gd name="connsiteY7" fmla="*/ 121024 h 2111188"/>
              <a:gd name="connsiteX8" fmla="*/ 887506 w 5822576"/>
              <a:gd name="connsiteY8" fmla="*/ 134471 h 2111188"/>
              <a:gd name="connsiteX9" fmla="*/ 968188 w 5822576"/>
              <a:gd name="connsiteY9" fmla="*/ 147918 h 2111188"/>
              <a:gd name="connsiteX10" fmla="*/ 1116106 w 5822576"/>
              <a:gd name="connsiteY10" fmla="*/ 161365 h 2111188"/>
              <a:gd name="connsiteX11" fmla="*/ 1156447 w 5822576"/>
              <a:gd name="connsiteY11" fmla="*/ 174812 h 2111188"/>
              <a:gd name="connsiteX12" fmla="*/ 1385047 w 5822576"/>
              <a:gd name="connsiteY12" fmla="*/ 188259 h 2111188"/>
              <a:gd name="connsiteX13" fmla="*/ 1438835 w 5822576"/>
              <a:gd name="connsiteY13" fmla="*/ 201706 h 2111188"/>
              <a:gd name="connsiteX14" fmla="*/ 1479176 w 5822576"/>
              <a:gd name="connsiteY14" fmla="*/ 215153 h 2111188"/>
              <a:gd name="connsiteX15" fmla="*/ 1559859 w 5822576"/>
              <a:gd name="connsiteY15" fmla="*/ 228600 h 2111188"/>
              <a:gd name="connsiteX16" fmla="*/ 1653988 w 5822576"/>
              <a:gd name="connsiteY16" fmla="*/ 255494 h 2111188"/>
              <a:gd name="connsiteX17" fmla="*/ 1748118 w 5822576"/>
              <a:gd name="connsiteY17" fmla="*/ 282388 h 2111188"/>
              <a:gd name="connsiteX18" fmla="*/ 1869141 w 5822576"/>
              <a:gd name="connsiteY18" fmla="*/ 295835 h 2111188"/>
              <a:gd name="connsiteX19" fmla="*/ 1963270 w 5822576"/>
              <a:gd name="connsiteY19" fmla="*/ 322729 h 2111188"/>
              <a:gd name="connsiteX20" fmla="*/ 2043953 w 5822576"/>
              <a:gd name="connsiteY20" fmla="*/ 349624 h 2111188"/>
              <a:gd name="connsiteX21" fmla="*/ 2084294 w 5822576"/>
              <a:gd name="connsiteY21" fmla="*/ 363071 h 2111188"/>
              <a:gd name="connsiteX22" fmla="*/ 2205318 w 5822576"/>
              <a:gd name="connsiteY22" fmla="*/ 376518 h 2111188"/>
              <a:gd name="connsiteX23" fmla="*/ 2245659 w 5822576"/>
              <a:gd name="connsiteY23" fmla="*/ 389965 h 2111188"/>
              <a:gd name="connsiteX24" fmla="*/ 2339788 w 5822576"/>
              <a:gd name="connsiteY24" fmla="*/ 416859 h 2111188"/>
              <a:gd name="connsiteX25" fmla="*/ 2474259 w 5822576"/>
              <a:gd name="connsiteY25" fmla="*/ 457200 h 2111188"/>
              <a:gd name="connsiteX26" fmla="*/ 2554941 w 5822576"/>
              <a:gd name="connsiteY26" fmla="*/ 484094 h 2111188"/>
              <a:gd name="connsiteX27" fmla="*/ 2595282 w 5822576"/>
              <a:gd name="connsiteY27" fmla="*/ 497541 h 2111188"/>
              <a:gd name="connsiteX28" fmla="*/ 2716306 w 5822576"/>
              <a:gd name="connsiteY28" fmla="*/ 551329 h 2111188"/>
              <a:gd name="connsiteX29" fmla="*/ 2904565 w 5822576"/>
              <a:gd name="connsiteY29" fmla="*/ 578224 h 2111188"/>
              <a:gd name="connsiteX30" fmla="*/ 3012141 w 5822576"/>
              <a:gd name="connsiteY30" fmla="*/ 605118 h 2111188"/>
              <a:gd name="connsiteX31" fmla="*/ 3052482 w 5822576"/>
              <a:gd name="connsiteY31" fmla="*/ 632012 h 2111188"/>
              <a:gd name="connsiteX32" fmla="*/ 3173506 w 5822576"/>
              <a:gd name="connsiteY32" fmla="*/ 658906 h 2111188"/>
              <a:gd name="connsiteX33" fmla="*/ 3321423 w 5822576"/>
              <a:gd name="connsiteY33" fmla="*/ 712694 h 2111188"/>
              <a:gd name="connsiteX34" fmla="*/ 3375212 w 5822576"/>
              <a:gd name="connsiteY34" fmla="*/ 726141 h 2111188"/>
              <a:gd name="connsiteX35" fmla="*/ 3469341 w 5822576"/>
              <a:gd name="connsiteY35" fmla="*/ 753035 h 2111188"/>
              <a:gd name="connsiteX36" fmla="*/ 3550023 w 5822576"/>
              <a:gd name="connsiteY36" fmla="*/ 793376 h 2111188"/>
              <a:gd name="connsiteX37" fmla="*/ 3590365 w 5822576"/>
              <a:gd name="connsiteY37" fmla="*/ 820271 h 2111188"/>
              <a:gd name="connsiteX38" fmla="*/ 3684494 w 5822576"/>
              <a:gd name="connsiteY38" fmla="*/ 847165 h 2111188"/>
              <a:gd name="connsiteX39" fmla="*/ 3765176 w 5822576"/>
              <a:gd name="connsiteY39" fmla="*/ 900953 h 2111188"/>
              <a:gd name="connsiteX40" fmla="*/ 3886200 w 5822576"/>
              <a:gd name="connsiteY40" fmla="*/ 927847 h 2111188"/>
              <a:gd name="connsiteX41" fmla="*/ 3939988 w 5822576"/>
              <a:gd name="connsiteY41" fmla="*/ 954741 h 2111188"/>
              <a:gd name="connsiteX42" fmla="*/ 4020670 w 5822576"/>
              <a:gd name="connsiteY42" fmla="*/ 981635 h 2111188"/>
              <a:gd name="connsiteX43" fmla="*/ 4061012 w 5822576"/>
              <a:gd name="connsiteY43" fmla="*/ 995082 h 2111188"/>
              <a:gd name="connsiteX44" fmla="*/ 4141694 w 5822576"/>
              <a:gd name="connsiteY44" fmla="*/ 1035424 h 2111188"/>
              <a:gd name="connsiteX45" fmla="*/ 4182035 w 5822576"/>
              <a:gd name="connsiteY45" fmla="*/ 1062318 h 2111188"/>
              <a:gd name="connsiteX46" fmla="*/ 4262718 w 5822576"/>
              <a:gd name="connsiteY46" fmla="*/ 1089212 h 2111188"/>
              <a:gd name="connsiteX47" fmla="*/ 4316506 w 5822576"/>
              <a:gd name="connsiteY47" fmla="*/ 1116106 h 2111188"/>
              <a:gd name="connsiteX48" fmla="*/ 4356847 w 5822576"/>
              <a:gd name="connsiteY48" fmla="*/ 1143000 h 2111188"/>
              <a:gd name="connsiteX49" fmla="*/ 4437529 w 5822576"/>
              <a:gd name="connsiteY49" fmla="*/ 1169894 h 2111188"/>
              <a:gd name="connsiteX50" fmla="*/ 4477870 w 5822576"/>
              <a:gd name="connsiteY50" fmla="*/ 1196788 h 2111188"/>
              <a:gd name="connsiteX51" fmla="*/ 4504765 w 5822576"/>
              <a:gd name="connsiteY51" fmla="*/ 1223682 h 2111188"/>
              <a:gd name="connsiteX52" fmla="*/ 4558553 w 5822576"/>
              <a:gd name="connsiteY52" fmla="*/ 1250576 h 2111188"/>
              <a:gd name="connsiteX53" fmla="*/ 4585447 w 5822576"/>
              <a:gd name="connsiteY53" fmla="*/ 1277471 h 2111188"/>
              <a:gd name="connsiteX54" fmla="*/ 4679576 w 5822576"/>
              <a:gd name="connsiteY54" fmla="*/ 1317812 h 2111188"/>
              <a:gd name="connsiteX55" fmla="*/ 4719918 w 5822576"/>
              <a:gd name="connsiteY55" fmla="*/ 1344706 h 2111188"/>
              <a:gd name="connsiteX56" fmla="*/ 4760259 w 5822576"/>
              <a:gd name="connsiteY56" fmla="*/ 1358153 h 2111188"/>
              <a:gd name="connsiteX57" fmla="*/ 4840941 w 5822576"/>
              <a:gd name="connsiteY57" fmla="*/ 1411941 h 2111188"/>
              <a:gd name="connsiteX58" fmla="*/ 4961965 w 5822576"/>
              <a:gd name="connsiteY58" fmla="*/ 1492624 h 2111188"/>
              <a:gd name="connsiteX59" fmla="*/ 5002306 w 5822576"/>
              <a:gd name="connsiteY59" fmla="*/ 1519518 h 2111188"/>
              <a:gd name="connsiteX60" fmla="*/ 5042647 w 5822576"/>
              <a:gd name="connsiteY60" fmla="*/ 1546412 h 2111188"/>
              <a:gd name="connsiteX61" fmla="*/ 5123329 w 5822576"/>
              <a:gd name="connsiteY61" fmla="*/ 1613647 h 2111188"/>
              <a:gd name="connsiteX62" fmla="*/ 5257800 w 5822576"/>
              <a:gd name="connsiteY62" fmla="*/ 1694329 h 2111188"/>
              <a:gd name="connsiteX63" fmla="*/ 5378823 w 5822576"/>
              <a:gd name="connsiteY63" fmla="*/ 1788459 h 2111188"/>
              <a:gd name="connsiteX64" fmla="*/ 5419165 w 5822576"/>
              <a:gd name="connsiteY64" fmla="*/ 1801906 h 2111188"/>
              <a:gd name="connsiteX65" fmla="*/ 5459506 w 5822576"/>
              <a:gd name="connsiteY65" fmla="*/ 1828800 h 2111188"/>
              <a:gd name="connsiteX66" fmla="*/ 5580529 w 5822576"/>
              <a:gd name="connsiteY66" fmla="*/ 1936376 h 2111188"/>
              <a:gd name="connsiteX67" fmla="*/ 5620870 w 5822576"/>
              <a:gd name="connsiteY67" fmla="*/ 1949824 h 2111188"/>
              <a:gd name="connsiteX68" fmla="*/ 5661212 w 5822576"/>
              <a:gd name="connsiteY68" fmla="*/ 1990165 h 2111188"/>
              <a:gd name="connsiteX69" fmla="*/ 5688106 w 5822576"/>
              <a:gd name="connsiteY69" fmla="*/ 2030506 h 2111188"/>
              <a:gd name="connsiteX70" fmla="*/ 5728447 w 5822576"/>
              <a:gd name="connsiteY70" fmla="*/ 2043953 h 2111188"/>
              <a:gd name="connsiteX71" fmla="*/ 5822576 w 5822576"/>
              <a:gd name="connsiteY71" fmla="*/ 2111188 h 21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2576" h="2111188">
                <a:moveTo>
                  <a:pt x="0" y="13447"/>
                </a:moveTo>
                <a:cubicBezTo>
                  <a:pt x="31376" y="8965"/>
                  <a:pt x="62434" y="0"/>
                  <a:pt x="94129" y="0"/>
                </a:cubicBezTo>
                <a:cubicBezTo>
                  <a:pt x="134719" y="0"/>
                  <a:pt x="175116" y="6774"/>
                  <a:pt x="215153" y="13447"/>
                </a:cubicBezTo>
                <a:cubicBezTo>
                  <a:pt x="229135" y="15777"/>
                  <a:pt x="241865" y="23000"/>
                  <a:pt x="255494" y="26894"/>
                </a:cubicBezTo>
                <a:cubicBezTo>
                  <a:pt x="273264" y="31971"/>
                  <a:pt x="291512" y="35264"/>
                  <a:pt x="309282" y="40341"/>
                </a:cubicBezTo>
                <a:cubicBezTo>
                  <a:pt x="322911" y="44235"/>
                  <a:pt x="335786" y="50713"/>
                  <a:pt x="349623" y="53788"/>
                </a:cubicBezTo>
                <a:cubicBezTo>
                  <a:pt x="383205" y="61251"/>
                  <a:pt x="494411" y="76393"/>
                  <a:pt x="524435" y="80682"/>
                </a:cubicBezTo>
                <a:cubicBezTo>
                  <a:pt x="574928" y="97513"/>
                  <a:pt x="619140" y="115956"/>
                  <a:pt x="672353" y="121024"/>
                </a:cubicBezTo>
                <a:cubicBezTo>
                  <a:pt x="743887" y="127837"/>
                  <a:pt x="815788" y="129989"/>
                  <a:pt x="887506" y="134471"/>
                </a:cubicBezTo>
                <a:cubicBezTo>
                  <a:pt x="914400" y="138953"/>
                  <a:pt x="941110" y="144732"/>
                  <a:pt x="968188" y="147918"/>
                </a:cubicBezTo>
                <a:cubicBezTo>
                  <a:pt x="1017358" y="153703"/>
                  <a:pt x="1067094" y="154363"/>
                  <a:pt x="1116106" y="161365"/>
                </a:cubicBezTo>
                <a:cubicBezTo>
                  <a:pt x="1130138" y="163370"/>
                  <a:pt x="1142343" y="173402"/>
                  <a:pt x="1156447" y="174812"/>
                </a:cubicBezTo>
                <a:cubicBezTo>
                  <a:pt x="1232400" y="182407"/>
                  <a:pt x="1308847" y="183777"/>
                  <a:pt x="1385047" y="188259"/>
                </a:cubicBezTo>
                <a:cubicBezTo>
                  <a:pt x="1402976" y="192741"/>
                  <a:pt x="1421065" y="196629"/>
                  <a:pt x="1438835" y="201706"/>
                </a:cubicBezTo>
                <a:cubicBezTo>
                  <a:pt x="1452464" y="205600"/>
                  <a:pt x="1465339" y="212078"/>
                  <a:pt x="1479176" y="215153"/>
                </a:cubicBezTo>
                <a:cubicBezTo>
                  <a:pt x="1505792" y="221068"/>
                  <a:pt x="1533292" y="222469"/>
                  <a:pt x="1559859" y="228600"/>
                </a:cubicBezTo>
                <a:cubicBezTo>
                  <a:pt x="1591655" y="235938"/>
                  <a:pt x="1622732" y="246117"/>
                  <a:pt x="1653988" y="255494"/>
                </a:cubicBezTo>
                <a:cubicBezTo>
                  <a:pt x="1690984" y="266593"/>
                  <a:pt x="1707800" y="276185"/>
                  <a:pt x="1748118" y="282388"/>
                </a:cubicBezTo>
                <a:cubicBezTo>
                  <a:pt x="1788235" y="288560"/>
                  <a:pt x="1828800" y="291353"/>
                  <a:pt x="1869141" y="295835"/>
                </a:cubicBezTo>
                <a:cubicBezTo>
                  <a:pt x="2004735" y="341033"/>
                  <a:pt x="1794396" y="272066"/>
                  <a:pt x="1963270" y="322729"/>
                </a:cubicBezTo>
                <a:cubicBezTo>
                  <a:pt x="1990424" y="330875"/>
                  <a:pt x="2017059" y="340659"/>
                  <a:pt x="2043953" y="349624"/>
                </a:cubicBezTo>
                <a:cubicBezTo>
                  <a:pt x="2057400" y="354106"/>
                  <a:pt x="2070206" y="361506"/>
                  <a:pt x="2084294" y="363071"/>
                </a:cubicBezTo>
                <a:lnTo>
                  <a:pt x="2205318" y="376518"/>
                </a:lnTo>
                <a:cubicBezTo>
                  <a:pt x="2218765" y="381000"/>
                  <a:pt x="2232030" y="386071"/>
                  <a:pt x="2245659" y="389965"/>
                </a:cubicBezTo>
                <a:cubicBezTo>
                  <a:pt x="2279778" y="399713"/>
                  <a:pt x="2307547" y="403041"/>
                  <a:pt x="2339788" y="416859"/>
                </a:cubicBezTo>
                <a:cubicBezTo>
                  <a:pt x="2439283" y="459500"/>
                  <a:pt x="2344804" y="435624"/>
                  <a:pt x="2474259" y="457200"/>
                </a:cubicBezTo>
                <a:lnTo>
                  <a:pt x="2554941" y="484094"/>
                </a:lnTo>
                <a:cubicBezTo>
                  <a:pt x="2568388" y="488576"/>
                  <a:pt x="2583488" y="489678"/>
                  <a:pt x="2595282" y="497541"/>
                </a:cubicBezTo>
                <a:cubicBezTo>
                  <a:pt x="2643572" y="529735"/>
                  <a:pt x="2647723" y="537612"/>
                  <a:pt x="2716306" y="551329"/>
                </a:cubicBezTo>
                <a:cubicBezTo>
                  <a:pt x="2823342" y="572736"/>
                  <a:pt x="2760825" y="562252"/>
                  <a:pt x="2904565" y="578224"/>
                </a:cubicBezTo>
                <a:cubicBezTo>
                  <a:pt x="2940424" y="587189"/>
                  <a:pt x="2981387" y="584615"/>
                  <a:pt x="3012141" y="605118"/>
                </a:cubicBezTo>
                <a:cubicBezTo>
                  <a:pt x="3025588" y="614083"/>
                  <a:pt x="3037627" y="625646"/>
                  <a:pt x="3052482" y="632012"/>
                </a:cubicBezTo>
                <a:cubicBezTo>
                  <a:pt x="3073615" y="641069"/>
                  <a:pt x="3155955" y="654119"/>
                  <a:pt x="3173506" y="658906"/>
                </a:cubicBezTo>
                <a:cubicBezTo>
                  <a:pt x="3294372" y="691869"/>
                  <a:pt x="3213150" y="676603"/>
                  <a:pt x="3321423" y="712694"/>
                </a:cubicBezTo>
                <a:cubicBezTo>
                  <a:pt x="3338956" y="718538"/>
                  <a:pt x="3357442" y="721064"/>
                  <a:pt x="3375212" y="726141"/>
                </a:cubicBezTo>
                <a:cubicBezTo>
                  <a:pt x="3510262" y="764726"/>
                  <a:pt x="3301176" y="710994"/>
                  <a:pt x="3469341" y="753035"/>
                </a:cubicBezTo>
                <a:cubicBezTo>
                  <a:pt x="3584957" y="830113"/>
                  <a:pt x="3438673" y="737700"/>
                  <a:pt x="3550023" y="793376"/>
                </a:cubicBezTo>
                <a:cubicBezTo>
                  <a:pt x="3564478" y="800604"/>
                  <a:pt x="3575510" y="813905"/>
                  <a:pt x="3590365" y="820271"/>
                </a:cubicBezTo>
                <a:cubicBezTo>
                  <a:pt x="3620831" y="833328"/>
                  <a:pt x="3655054" y="830810"/>
                  <a:pt x="3684494" y="847165"/>
                </a:cubicBezTo>
                <a:cubicBezTo>
                  <a:pt x="3712749" y="862862"/>
                  <a:pt x="3733481" y="894614"/>
                  <a:pt x="3765176" y="900953"/>
                </a:cubicBezTo>
                <a:cubicBezTo>
                  <a:pt x="3783434" y="904604"/>
                  <a:pt x="3864496" y="919708"/>
                  <a:pt x="3886200" y="927847"/>
                </a:cubicBezTo>
                <a:cubicBezTo>
                  <a:pt x="3904969" y="934885"/>
                  <a:pt x="3921376" y="947296"/>
                  <a:pt x="3939988" y="954741"/>
                </a:cubicBezTo>
                <a:cubicBezTo>
                  <a:pt x="3966309" y="965269"/>
                  <a:pt x="3993776" y="972670"/>
                  <a:pt x="4020670" y="981635"/>
                </a:cubicBezTo>
                <a:lnTo>
                  <a:pt x="4061012" y="995082"/>
                </a:lnTo>
                <a:cubicBezTo>
                  <a:pt x="4176623" y="1072156"/>
                  <a:pt x="4030348" y="979750"/>
                  <a:pt x="4141694" y="1035424"/>
                </a:cubicBezTo>
                <a:cubicBezTo>
                  <a:pt x="4156149" y="1042652"/>
                  <a:pt x="4167267" y="1055754"/>
                  <a:pt x="4182035" y="1062318"/>
                </a:cubicBezTo>
                <a:cubicBezTo>
                  <a:pt x="4207941" y="1073832"/>
                  <a:pt x="4237362" y="1076534"/>
                  <a:pt x="4262718" y="1089212"/>
                </a:cubicBezTo>
                <a:cubicBezTo>
                  <a:pt x="4280647" y="1098177"/>
                  <a:pt x="4299102" y="1106161"/>
                  <a:pt x="4316506" y="1116106"/>
                </a:cubicBezTo>
                <a:cubicBezTo>
                  <a:pt x="4330538" y="1124124"/>
                  <a:pt x="4342079" y="1136436"/>
                  <a:pt x="4356847" y="1143000"/>
                </a:cubicBezTo>
                <a:cubicBezTo>
                  <a:pt x="4382752" y="1154514"/>
                  <a:pt x="4413941" y="1154169"/>
                  <a:pt x="4437529" y="1169894"/>
                </a:cubicBezTo>
                <a:cubicBezTo>
                  <a:pt x="4450976" y="1178859"/>
                  <a:pt x="4465250" y="1186692"/>
                  <a:pt x="4477870" y="1196788"/>
                </a:cubicBezTo>
                <a:cubicBezTo>
                  <a:pt x="4487770" y="1204708"/>
                  <a:pt x="4494216" y="1216649"/>
                  <a:pt x="4504765" y="1223682"/>
                </a:cubicBezTo>
                <a:cubicBezTo>
                  <a:pt x="4521444" y="1234801"/>
                  <a:pt x="4540624" y="1241611"/>
                  <a:pt x="4558553" y="1250576"/>
                </a:cubicBezTo>
                <a:cubicBezTo>
                  <a:pt x="4567518" y="1259541"/>
                  <a:pt x="4574898" y="1270438"/>
                  <a:pt x="4585447" y="1277471"/>
                </a:cubicBezTo>
                <a:cubicBezTo>
                  <a:pt x="4669382" y="1333429"/>
                  <a:pt x="4607866" y="1281957"/>
                  <a:pt x="4679576" y="1317812"/>
                </a:cubicBezTo>
                <a:cubicBezTo>
                  <a:pt x="4694031" y="1325040"/>
                  <a:pt x="4705463" y="1337478"/>
                  <a:pt x="4719918" y="1344706"/>
                </a:cubicBezTo>
                <a:cubicBezTo>
                  <a:pt x="4732596" y="1351045"/>
                  <a:pt x="4747868" y="1351269"/>
                  <a:pt x="4760259" y="1358153"/>
                </a:cubicBezTo>
                <a:cubicBezTo>
                  <a:pt x="4788514" y="1373850"/>
                  <a:pt x="4814047" y="1394012"/>
                  <a:pt x="4840941" y="1411941"/>
                </a:cubicBezTo>
                <a:lnTo>
                  <a:pt x="4961965" y="1492624"/>
                </a:lnTo>
                <a:lnTo>
                  <a:pt x="5002306" y="1519518"/>
                </a:lnTo>
                <a:cubicBezTo>
                  <a:pt x="5015753" y="1528483"/>
                  <a:pt x="5031219" y="1534984"/>
                  <a:pt x="5042647" y="1546412"/>
                </a:cubicBezTo>
                <a:cubicBezTo>
                  <a:pt x="5079729" y="1583494"/>
                  <a:pt x="5079646" y="1588686"/>
                  <a:pt x="5123329" y="1613647"/>
                </a:cubicBezTo>
                <a:cubicBezTo>
                  <a:pt x="5172847" y="1641943"/>
                  <a:pt x="5213941" y="1650468"/>
                  <a:pt x="5257800" y="1694329"/>
                </a:cubicBezTo>
                <a:cubicBezTo>
                  <a:pt x="5292607" y="1729137"/>
                  <a:pt x="5330569" y="1772375"/>
                  <a:pt x="5378823" y="1788459"/>
                </a:cubicBezTo>
                <a:lnTo>
                  <a:pt x="5419165" y="1801906"/>
                </a:lnTo>
                <a:cubicBezTo>
                  <a:pt x="5432612" y="1810871"/>
                  <a:pt x="5447427" y="1818063"/>
                  <a:pt x="5459506" y="1828800"/>
                </a:cubicBezTo>
                <a:cubicBezTo>
                  <a:pt x="5505331" y="1869533"/>
                  <a:pt x="5528209" y="1910215"/>
                  <a:pt x="5580529" y="1936376"/>
                </a:cubicBezTo>
                <a:cubicBezTo>
                  <a:pt x="5593207" y="1942715"/>
                  <a:pt x="5607423" y="1945341"/>
                  <a:pt x="5620870" y="1949824"/>
                </a:cubicBezTo>
                <a:cubicBezTo>
                  <a:pt x="5634317" y="1963271"/>
                  <a:pt x="5649037" y="1975556"/>
                  <a:pt x="5661212" y="1990165"/>
                </a:cubicBezTo>
                <a:cubicBezTo>
                  <a:pt x="5671558" y="2002580"/>
                  <a:pt x="5675486" y="2020410"/>
                  <a:pt x="5688106" y="2030506"/>
                </a:cubicBezTo>
                <a:cubicBezTo>
                  <a:pt x="5699174" y="2039361"/>
                  <a:pt x="5716056" y="2037069"/>
                  <a:pt x="5728447" y="2043953"/>
                </a:cubicBezTo>
                <a:cubicBezTo>
                  <a:pt x="5792914" y="2079768"/>
                  <a:pt x="5790488" y="2079100"/>
                  <a:pt x="5822576" y="21111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21D77-4637-48B3-9766-97C0B2ADDD0A}"/>
              </a:ext>
            </a:extLst>
          </p:cNvPr>
          <p:cNvSpPr txBox="1"/>
          <p:nvPr/>
        </p:nvSpPr>
        <p:spPr>
          <a:xfrm>
            <a:off x="6696633" y="3475628"/>
            <a:ext cx="291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From  Changing/Adding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6BD15-0EB3-47F0-B0FF-471058664945}"/>
              </a:ext>
            </a:extLst>
          </p:cNvPr>
          <p:cNvSpPr txBox="1"/>
          <p:nvPr/>
        </p:nvSpPr>
        <p:spPr>
          <a:xfrm>
            <a:off x="2407024" y="94129"/>
            <a:ext cx="8148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Scope Management Challenge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4DFFC1F-08E7-4069-A8FB-5DF051153A1E}"/>
              </a:ext>
            </a:extLst>
          </p:cNvPr>
          <p:cNvSpPr/>
          <p:nvPr/>
        </p:nvSpPr>
        <p:spPr>
          <a:xfrm>
            <a:off x="7819463" y="1169668"/>
            <a:ext cx="339788" cy="6447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89342-724C-4050-A0BA-07303D70154D}"/>
              </a:ext>
            </a:extLst>
          </p:cNvPr>
          <p:cNvSpPr txBox="1"/>
          <p:nvPr/>
        </p:nvSpPr>
        <p:spPr>
          <a:xfrm>
            <a:off x="8327338" y="1168054"/>
            <a:ext cx="340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Sponsor wants more (visible) but additional costs are not visible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FAF40-66A0-4989-9DA9-6976E6DF655E}"/>
              </a:ext>
            </a:extLst>
          </p:cNvPr>
          <p:cNvSpPr txBox="1"/>
          <p:nvPr/>
        </p:nvSpPr>
        <p:spPr>
          <a:xfrm>
            <a:off x="709127" y="5924939"/>
            <a:ext cx="1032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Discussion Example: This Week Your Instructor Discovered That the Ratio of Positive to Negative COVID Test Outcomes is a Powerful Predictor of Deaths Per 100k. At this late stage in the project what would be the benefit vs cost of changing the deployed model?</a:t>
            </a:r>
          </a:p>
        </p:txBody>
      </p:sp>
    </p:spTree>
    <p:extLst>
      <p:ext uri="{BB962C8B-B14F-4D97-AF65-F5344CB8AC3E}">
        <p14:creationId xmlns:p14="http://schemas.microsoft.com/office/powerpoint/2010/main" val="1658919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51F0F-4B25-4E4C-96F4-74BA125D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49214"/>
            <a:ext cx="8864600" cy="6543675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176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F512-C898-4D20-87A6-50CEC3AF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5" y="1152671"/>
            <a:ext cx="3048264" cy="4701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5045BA-0854-4211-AA28-FC139A72166B}"/>
              </a:ext>
            </a:extLst>
          </p:cNvPr>
          <p:cNvSpPr txBox="1"/>
          <p:nvPr/>
        </p:nvSpPr>
        <p:spPr>
          <a:xfrm>
            <a:off x="2667000" y="27991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View of Scope Targeted For Completion By End of Week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50AF9-8B18-48E3-8E68-0F2536C4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73" y="2328664"/>
            <a:ext cx="8369427" cy="27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F0169-8E0F-4501-89CD-E2215A53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9" y="1555532"/>
            <a:ext cx="10583817" cy="33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B96E7-62AF-4BD7-ACF4-6285CA14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1702676"/>
            <a:ext cx="10838252" cy="29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5516A-989C-4814-AFDC-834EF088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557212"/>
            <a:ext cx="114871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4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7F431-D39E-4EB0-A9C3-94A025B9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19075"/>
            <a:ext cx="115538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F82D0-04CC-4D43-AA14-4F3C66CD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72" y="0"/>
            <a:ext cx="8519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8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D9655-5864-49A0-A70E-088926B4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38" y="414714"/>
            <a:ext cx="7809524" cy="6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7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66DF45-5FDA-473D-872E-2BFC6D2775D9}"/>
              </a:ext>
            </a:extLst>
          </p:cNvPr>
          <p:cNvSpPr txBox="1"/>
          <p:nvPr/>
        </p:nvSpPr>
        <p:spPr>
          <a:xfrm>
            <a:off x="1908313" y="2280213"/>
            <a:ext cx="8150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Example: Deploying a MARS Model to Tableau </a:t>
            </a:r>
          </a:p>
          <a:p>
            <a:pPr algn="ctr"/>
            <a:r>
              <a:rPr lang="en-US" sz="3200" dirty="0"/>
              <a:t>And Answering Accelerator Homework Question #1</a:t>
            </a:r>
          </a:p>
        </p:txBody>
      </p:sp>
    </p:spTree>
    <p:extLst>
      <p:ext uri="{BB962C8B-B14F-4D97-AF65-F5344CB8AC3E}">
        <p14:creationId xmlns:p14="http://schemas.microsoft.com/office/powerpoint/2010/main" val="307677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A5548-F2C9-4397-A645-0E419AF1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43" y="52809"/>
            <a:ext cx="9085714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89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F87A2AA-7F92-4C44-BB47-3146CF5928BA}"/>
              </a:ext>
            </a:extLst>
          </p:cNvPr>
          <p:cNvGrpSpPr/>
          <p:nvPr/>
        </p:nvGrpSpPr>
        <p:grpSpPr>
          <a:xfrm>
            <a:off x="1818974" y="0"/>
            <a:ext cx="10316754" cy="6858000"/>
            <a:chOff x="1818974" y="0"/>
            <a:chExt cx="10316754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B171A9D-043D-476D-B2A4-5FB18EA7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8974" y="0"/>
              <a:ext cx="8272698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E19DCD-3B83-467F-AFA5-7A2FC659024B}"/>
                </a:ext>
              </a:extLst>
            </p:cNvPr>
            <p:cNvSpPr txBox="1"/>
            <p:nvPr/>
          </p:nvSpPr>
          <p:spPr>
            <a:xfrm>
              <a:off x="10373026" y="316415"/>
              <a:ext cx="17627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Have Demonstrated Good Management Practices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AF15BC-21A5-4E71-83EF-AD9A2A8D4DF6}"/>
                </a:ext>
              </a:extLst>
            </p:cNvPr>
            <p:cNvSpPr/>
            <p:nvPr/>
          </p:nvSpPr>
          <p:spPr>
            <a:xfrm>
              <a:off x="9720775" y="675249"/>
              <a:ext cx="652251" cy="1336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7839916-0D43-4302-8DDB-CBC1B78DC672}"/>
                </a:ext>
              </a:extLst>
            </p:cNvPr>
            <p:cNvCxnSpPr/>
            <p:nvPr/>
          </p:nvCxnSpPr>
          <p:spPr>
            <a:xfrm flipH="1">
              <a:off x="9350998" y="562708"/>
              <a:ext cx="10220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095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65" y="0"/>
            <a:ext cx="9118695" cy="6848764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9BDA3-51F1-4228-A0FB-7A650FAC98F2}"/>
              </a:ext>
            </a:extLst>
          </p:cNvPr>
          <p:cNvSpPr txBox="1"/>
          <p:nvPr/>
        </p:nvSpPr>
        <p:spPr>
          <a:xfrm>
            <a:off x="275422" y="925417"/>
            <a:ext cx="191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Expectations of Quality Exist</a:t>
            </a:r>
          </a:p>
          <a:p>
            <a:endParaRPr lang="en-US" dirty="0"/>
          </a:p>
          <a:p>
            <a:r>
              <a:rPr lang="en-US" dirty="0"/>
              <a:t>Think of the Recent Boeing Disaster. Is it likely that proper testing was performed on that automated system?</a:t>
            </a:r>
          </a:p>
        </p:txBody>
      </p:sp>
    </p:spTree>
    <p:extLst>
      <p:ext uri="{BB962C8B-B14F-4D97-AF65-F5344CB8AC3E}">
        <p14:creationId xmlns:p14="http://schemas.microsoft.com/office/powerpoint/2010/main" val="581072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74" y="34301"/>
            <a:ext cx="9085645" cy="6823699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901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62" y="595666"/>
            <a:ext cx="9190476" cy="566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23872-B98C-4903-8119-BBCBEAB9D4E2}"/>
              </a:ext>
            </a:extLst>
          </p:cNvPr>
          <p:cNvSpPr txBox="1"/>
          <p:nvPr/>
        </p:nvSpPr>
        <p:spPr>
          <a:xfrm>
            <a:off x="2560320" y="6079029"/>
            <a:ext cx="782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Over the Next Weeks We Will Spend Time on Test Execution, Today We Are Still Focused on Building the Deliverables to Be Tested</a:t>
            </a:r>
          </a:p>
        </p:txBody>
      </p:sp>
    </p:spTree>
    <p:extLst>
      <p:ext uri="{BB962C8B-B14F-4D97-AF65-F5344CB8AC3E}">
        <p14:creationId xmlns:p14="http://schemas.microsoft.com/office/powerpoint/2010/main" val="617913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B9041-7735-4E84-A521-C04B5A33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58" y="983235"/>
            <a:ext cx="10064283" cy="5676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16FF-4095-4129-953E-EA69711C6F94}"/>
              </a:ext>
            </a:extLst>
          </p:cNvPr>
          <p:cNvSpPr txBox="1"/>
          <p:nvPr/>
        </p:nvSpPr>
        <p:spPr>
          <a:xfrm>
            <a:off x="2406869" y="84083"/>
            <a:ext cx="755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Managing Organizational Change</a:t>
            </a:r>
          </a:p>
        </p:txBody>
      </p:sp>
    </p:spTree>
    <p:extLst>
      <p:ext uri="{BB962C8B-B14F-4D97-AF65-F5344CB8AC3E}">
        <p14:creationId xmlns:p14="http://schemas.microsoft.com/office/powerpoint/2010/main" val="37608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35717"/>
            <a:ext cx="6726135" cy="6684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" y="1981200"/>
            <a:ext cx="4617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“Change Management is a comprehensive, cyclic and structured approach for transitioning individuals, groups and organizations from a current state to a future state with intended business benefits.” </a:t>
            </a:r>
          </a:p>
          <a:p>
            <a:r>
              <a:rPr lang="en-US" i="1" dirty="0"/>
              <a:t>PMI: Managing Change in Organizations-A Practice Guide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" y="748933"/>
            <a:ext cx="524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Organizational 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712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8B3-1456-40C3-9406-7DAC912B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63" y="278988"/>
            <a:ext cx="7697337" cy="64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4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74786-56D1-4F93-B213-12A7BCFDA94B}"/>
              </a:ext>
            </a:extLst>
          </p:cNvPr>
          <p:cNvSpPr txBox="1"/>
          <p:nvPr/>
        </p:nvSpPr>
        <p:spPr>
          <a:xfrm>
            <a:off x="1819469" y="1843568"/>
            <a:ext cx="894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Tripwire Metrics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61017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51B82-ED68-431A-B87C-86834241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38" y="1363875"/>
            <a:ext cx="7316028" cy="4908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DAC6AE-4F85-4282-B6D2-DF17010E9A29}"/>
              </a:ext>
            </a:extLst>
          </p:cNvPr>
          <p:cNvSpPr txBox="1"/>
          <p:nvPr/>
        </p:nvSpPr>
        <p:spPr>
          <a:xfrm>
            <a:off x="1324947" y="205273"/>
            <a:ext cx="9731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Been Presented With Compelling Evidence As To Why An Emergency Situation Was Declared For Certain Geographical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AFAA6-4B7A-46CC-BBE0-D19B89145D67}"/>
              </a:ext>
            </a:extLst>
          </p:cNvPr>
          <p:cNvSpPr txBox="1"/>
          <p:nvPr/>
        </p:nvSpPr>
        <p:spPr>
          <a:xfrm>
            <a:off x="2864498" y="1129004"/>
            <a:ext cx="6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New Jersey</a:t>
            </a:r>
          </a:p>
        </p:txBody>
      </p:sp>
    </p:spTree>
    <p:extLst>
      <p:ext uri="{BB962C8B-B14F-4D97-AF65-F5344CB8AC3E}">
        <p14:creationId xmlns:p14="http://schemas.microsoft.com/office/powerpoint/2010/main" val="212313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6FEA2-BE33-4DCD-9720-12667337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90" y="104272"/>
            <a:ext cx="9259102" cy="400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0CE04-1360-4D62-94AF-0645F5CA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27" y="4215611"/>
            <a:ext cx="5873920" cy="237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7A33B-666E-4A6C-AB3C-3488EA8CD81F}"/>
              </a:ext>
            </a:extLst>
          </p:cNvPr>
          <p:cNvSpPr txBox="1"/>
          <p:nvPr/>
        </p:nvSpPr>
        <p:spPr>
          <a:xfrm>
            <a:off x="178676" y="4635062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Wisconsin Dataset</a:t>
            </a:r>
          </a:p>
        </p:txBody>
      </p:sp>
    </p:spTree>
    <p:extLst>
      <p:ext uri="{BB962C8B-B14F-4D97-AF65-F5344CB8AC3E}">
        <p14:creationId xmlns:p14="http://schemas.microsoft.com/office/powerpoint/2010/main" val="417751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9D0A66-5058-41AB-8F00-C3848DDE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17124"/>
            <a:ext cx="5826065" cy="4223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302CE6-E16A-4A6C-B333-4A030866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08" y="2373172"/>
            <a:ext cx="6227914" cy="4367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C3A461-882B-4B6A-9F52-56F12EB1A110}"/>
              </a:ext>
            </a:extLst>
          </p:cNvPr>
          <p:cNvSpPr txBox="1"/>
          <p:nvPr/>
        </p:nvSpPr>
        <p:spPr>
          <a:xfrm>
            <a:off x="6895323" y="410547"/>
            <a:ext cx="4973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Problem Does Not Effect All Geographical Regions Equally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States Caught Up In the Principle of Insufficient Reason and Treated All Regions Uniformly—not an optimal policy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6BA07-6D5E-48DA-B409-11CBBD81DA6E}"/>
              </a:ext>
            </a:extLst>
          </p:cNvPr>
          <p:cNvSpPr/>
          <p:nvPr/>
        </p:nvSpPr>
        <p:spPr>
          <a:xfrm>
            <a:off x="195943" y="48614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https://nj.gov/health/chs/documents/2015-2020%20Deaths%20by%20Month%20and%20County%20of%20Residence.pdf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281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66D54-BDC1-47A0-8B94-DC153352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390650"/>
            <a:ext cx="10391775" cy="407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7E419-8572-4EBF-9EC5-3A0092952538}"/>
              </a:ext>
            </a:extLst>
          </p:cNvPr>
          <p:cNvSpPr txBox="1"/>
          <p:nvPr/>
        </p:nvSpPr>
        <p:spPr>
          <a:xfrm>
            <a:off x="1828800" y="167951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Nantucket Massachusetts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0F680-389D-4E88-B2C0-9792F74D4736}"/>
              </a:ext>
            </a:extLst>
          </p:cNvPr>
          <p:cNvSpPr txBox="1"/>
          <p:nvPr/>
        </p:nvSpPr>
        <p:spPr>
          <a:xfrm>
            <a:off x="261257" y="6144981"/>
            <a:ext cx="98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also consider availability of only 11 hospital beds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0453E-B8CD-42AB-AC32-E311E3F58D2D}"/>
              </a:ext>
            </a:extLst>
          </p:cNvPr>
          <p:cNvSpPr txBox="1"/>
          <p:nvPr/>
        </p:nvSpPr>
        <p:spPr>
          <a:xfrm>
            <a:off x="3862873" y="4926563"/>
            <a:ext cx="476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Another source shows 1 COVID death</a:t>
            </a:r>
          </a:p>
        </p:txBody>
      </p:sp>
    </p:spTree>
    <p:extLst>
      <p:ext uri="{BB962C8B-B14F-4D97-AF65-F5344CB8AC3E}">
        <p14:creationId xmlns:p14="http://schemas.microsoft.com/office/powerpoint/2010/main" val="3325319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3D9A1-9738-43CE-B956-A3948190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627"/>
            <a:ext cx="12192000" cy="444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9B33B-5CEB-4323-9499-39FE7B548D1C}"/>
              </a:ext>
            </a:extLst>
          </p:cNvPr>
          <p:cNvSpPr txBox="1"/>
          <p:nvPr/>
        </p:nvSpPr>
        <p:spPr>
          <a:xfrm>
            <a:off x="1166648" y="273269"/>
            <a:ext cx="944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Nantucket County  Monthly Mortality Calculator Example Using Standard Normal 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C198F-8974-44E5-9158-EB9CB5AD1D09}"/>
              </a:ext>
            </a:extLst>
          </p:cNvPr>
          <p:cNvSpPr txBox="1"/>
          <p:nvPr/>
        </p:nvSpPr>
        <p:spPr>
          <a:xfrm>
            <a:off x="6285186" y="4614041"/>
            <a:ext cx="4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assignment requires you to develop a weekly calculator for your selected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49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BCD1E-1F0B-4671-92E2-AE8E0526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86" y="239947"/>
            <a:ext cx="9138459" cy="61054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727D76-9713-4E6E-A2A4-FA3E40489536}"/>
              </a:ext>
            </a:extLst>
          </p:cNvPr>
          <p:cNvCxnSpPr>
            <a:cxnSpLocks/>
          </p:cNvCxnSpPr>
          <p:nvPr/>
        </p:nvCxnSpPr>
        <p:spPr>
          <a:xfrm flipV="1">
            <a:off x="7171793" y="2406869"/>
            <a:ext cx="0" cy="323193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607177-CBAD-41A9-8A69-1844A369EF66}"/>
              </a:ext>
            </a:extLst>
          </p:cNvPr>
          <p:cNvCxnSpPr>
            <a:cxnSpLocks/>
          </p:cNvCxnSpPr>
          <p:nvPr/>
        </p:nvCxnSpPr>
        <p:spPr>
          <a:xfrm flipV="1">
            <a:off x="7171793" y="3899683"/>
            <a:ext cx="0" cy="1847273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3C52A0-73D5-41A4-8DAF-E77C9C76BFC0}"/>
              </a:ext>
            </a:extLst>
          </p:cNvPr>
          <p:cNvSpPr txBox="1"/>
          <p:nvPr/>
        </p:nvSpPr>
        <p:spPr>
          <a:xfrm>
            <a:off x="3447385" y="239947"/>
            <a:ext cx="234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E9E7B1-979D-4EA8-AB2E-0C05683E42BB}"/>
              </a:ext>
            </a:extLst>
          </p:cNvPr>
          <p:cNvCxnSpPr/>
          <p:nvPr/>
        </p:nvCxnSpPr>
        <p:spPr>
          <a:xfrm>
            <a:off x="4393316" y="493986"/>
            <a:ext cx="1765738" cy="134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5F180D-6F1D-4B22-9412-95EB1752CB8E}"/>
              </a:ext>
            </a:extLst>
          </p:cNvPr>
          <p:cNvCxnSpPr>
            <a:cxnSpLocks/>
          </p:cNvCxnSpPr>
          <p:nvPr/>
        </p:nvCxnSpPr>
        <p:spPr>
          <a:xfrm>
            <a:off x="4035963" y="2406869"/>
            <a:ext cx="319753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9669E9-6EA2-4ECF-A740-D7531C18CA1F}"/>
              </a:ext>
            </a:extLst>
          </p:cNvPr>
          <p:cNvCxnSpPr>
            <a:cxnSpLocks/>
          </p:cNvCxnSpPr>
          <p:nvPr/>
        </p:nvCxnSpPr>
        <p:spPr>
          <a:xfrm>
            <a:off x="3938788" y="3899683"/>
            <a:ext cx="3339425" cy="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812850-BCC7-488E-9B1A-83888287528D}"/>
              </a:ext>
            </a:extLst>
          </p:cNvPr>
          <p:cNvSpPr txBox="1"/>
          <p:nvPr/>
        </p:nvSpPr>
        <p:spPr>
          <a:xfrm>
            <a:off x="249807" y="1411725"/>
            <a:ext cx="2192694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 1 Weight Likelihood Ratio:</a:t>
            </a:r>
          </a:p>
          <a:p>
            <a:r>
              <a:rPr lang="en-US" dirty="0"/>
              <a:t>0.0546/0.1064=0.51</a:t>
            </a:r>
          </a:p>
          <a:p>
            <a:endParaRPr lang="en-US" dirty="0"/>
          </a:p>
          <a:p>
            <a:r>
              <a:rPr lang="en-US" dirty="0"/>
              <a:t>10Log</a:t>
            </a:r>
            <a:r>
              <a:rPr lang="en-US" baseline="-25000" dirty="0"/>
              <a:t>10</a:t>
            </a:r>
            <a:r>
              <a:rPr lang="en-US" dirty="0"/>
              <a:t> Odds= -2.90</a:t>
            </a:r>
          </a:p>
          <a:p>
            <a:endParaRPr lang="en-US" baseline="-25000" dirty="0"/>
          </a:p>
          <a:p>
            <a:r>
              <a:rPr lang="en-US" sz="3200" baseline="-25000" dirty="0" err="1"/>
              <a:t>db</a:t>
            </a:r>
            <a:r>
              <a:rPr lang="en-US" sz="3200" baseline="-25000" dirty="0"/>
              <a:t>= -2.90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03205-6305-43AF-B61A-7836C118CDAE}"/>
              </a:ext>
            </a:extLst>
          </p:cNvPr>
          <p:cNvSpPr txBox="1"/>
          <p:nvPr/>
        </p:nvSpPr>
        <p:spPr>
          <a:xfrm>
            <a:off x="9122128" y="3268779"/>
            <a:ext cx="15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Crisis Hypothesis</a:t>
            </a:r>
          </a:p>
          <a:p>
            <a:pPr algn="ctr"/>
            <a:r>
              <a:rPr lang="en-US" dirty="0"/>
              <a:t>P(E|H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8B4C48-0926-4F4E-A298-E3F4C01E46E4}"/>
              </a:ext>
            </a:extLst>
          </p:cNvPr>
          <p:cNvCxnSpPr>
            <a:cxnSpLocks/>
          </p:cNvCxnSpPr>
          <p:nvPr/>
        </p:nvCxnSpPr>
        <p:spPr>
          <a:xfrm flipH="1">
            <a:off x="9301656" y="4192109"/>
            <a:ext cx="316831" cy="156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5FF19F-8CFD-4B2F-84BB-2AD3E3ED159C}"/>
              </a:ext>
            </a:extLst>
          </p:cNvPr>
          <p:cNvSpPr txBox="1"/>
          <p:nvPr/>
        </p:nvSpPr>
        <p:spPr>
          <a:xfrm>
            <a:off x="3938788" y="3402013"/>
            <a:ext cx="15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Crisis Hypothesis</a:t>
            </a:r>
          </a:p>
          <a:p>
            <a:pPr algn="ctr"/>
            <a:r>
              <a:rPr lang="en-US" dirty="0"/>
              <a:t>P(E|H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B92E3A-912B-4F47-9141-9B67164B15C0}"/>
              </a:ext>
            </a:extLst>
          </p:cNvPr>
          <p:cNvCxnSpPr>
            <a:cxnSpLocks/>
          </p:cNvCxnSpPr>
          <p:nvPr/>
        </p:nvCxnSpPr>
        <p:spPr>
          <a:xfrm>
            <a:off x="5095157" y="4254957"/>
            <a:ext cx="340065" cy="187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233FF-44FA-4A37-BEEE-3B5B672F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69" y="218090"/>
            <a:ext cx="8595529" cy="64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E70E9-A0C8-46ED-964D-5D5767F1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039" y="3429000"/>
            <a:ext cx="2156647" cy="2088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5686C7-214B-4F2F-879F-67C4F298A80F}"/>
              </a:ext>
            </a:extLst>
          </p:cNvPr>
          <p:cNvSpPr/>
          <p:nvPr/>
        </p:nvSpPr>
        <p:spPr>
          <a:xfrm>
            <a:off x="9487039" y="3665933"/>
            <a:ext cx="515377" cy="177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796C2-54AF-4809-BEBA-2DA4EAFA57C1}"/>
              </a:ext>
            </a:extLst>
          </p:cNvPr>
          <p:cNvSpPr txBox="1"/>
          <p:nvPr/>
        </p:nvSpPr>
        <p:spPr>
          <a:xfrm>
            <a:off x="9225782" y="3012130"/>
            <a:ext cx="118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Plausibility in </a:t>
            </a:r>
            <a:r>
              <a:rPr lang="en-US" dirty="0" err="1"/>
              <a:t>db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0B6CA9-1C1D-4D9A-988D-3BAE084F185E}"/>
              </a:ext>
            </a:extLst>
          </p:cNvPr>
          <p:cNvCxnSpPr>
            <a:stCxn id="4" idx="2"/>
          </p:cNvCxnSpPr>
          <p:nvPr/>
        </p:nvCxnSpPr>
        <p:spPr>
          <a:xfrm>
            <a:off x="9819373" y="3658461"/>
            <a:ext cx="0" cy="25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8458787-B4CE-49A5-9DF8-2B05E8E3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6" y="1338284"/>
            <a:ext cx="9739204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7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4C30F-96E7-4AA6-9D1A-0FCDC6BE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17" y="2311096"/>
            <a:ext cx="3986565" cy="1000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601CB-02FD-4BDF-8543-35B2118095B1}"/>
              </a:ext>
            </a:extLst>
          </p:cNvPr>
          <p:cNvSpPr txBox="1"/>
          <p:nvPr/>
        </p:nvSpPr>
        <p:spPr>
          <a:xfrm>
            <a:off x="998483" y="175779"/>
            <a:ext cx="10489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Workbook Provided Gives Standard Normal Density</a:t>
            </a:r>
          </a:p>
          <a:p>
            <a:pPr algn="ctr"/>
            <a:r>
              <a:rPr lang="en-US" sz="2800" dirty="0"/>
              <a:t>You Should Modify Mean and Standard Deviation To Suit Your County For Weekly Sequential Data </a:t>
            </a:r>
          </a:p>
        </p:txBody>
      </p:sp>
    </p:spTree>
    <p:extLst>
      <p:ext uri="{BB962C8B-B14F-4D97-AF65-F5344CB8AC3E}">
        <p14:creationId xmlns:p14="http://schemas.microsoft.com/office/powerpoint/2010/main" val="4239589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4DBF5-CF11-4423-8EE8-4D59351B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5" y="228322"/>
            <a:ext cx="9342930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61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124FA-A24E-4087-B97A-669B1CF2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95275"/>
            <a:ext cx="108489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37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50DFD-1D63-41E8-95A8-09E27466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1" y="0"/>
            <a:ext cx="9209277" cy="63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34D39-972A-4258-86A8-29B2D242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84" y="271352"/>
            <a:ext cx="6302286" cy="454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03DB3-4A32-4B60-B0DC-722576AB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68" y="4813266"/>
            <a:ext cx="6294665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1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ABBA9-17F0-4A07-AA0E-F0AEE65B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6" y="0"/>
            <a:ext cx="1050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CB530-B466-4C65-B238-B5A2A77B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19087"/>
            <a:ext cx="113538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9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6E816-59A6-4357-BB6F-53779DCF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5" y="1500973"/>
            <a:ext cx="6805250" cy="3856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69415-B5DF-4724-B352-A83FE4BA92CC}"/>
              </a:ext>
            </a:extLst>
          </p:cNvPr>
          <p:cNvSpPr txBox="1"/>
          <p:nvPr/>
        </p:nvSpPr>
        <p:spPr>
          <a:xfrm>
            <a:off x="1408922" y="5654351"/>
            <a:ext cx="904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Reinforces the soundness of using a Bayesian Tripwire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49E61-A888-4FF2-A2AA-DCA28780A85B}"/>
              </a:ext>
            </a:extLst>
          </p:cNvPr>
          <p:cNvSpPr txBox="1"/>
          <p:nvPr/>
        </p:nvSpPr>
        <p:spPr>
          <a:xfrm>
            <a:off x="4067503" y="1187669"/>
            <a:ext cx="362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 to the Year 2007</a:t>
            </a:r>
          </a:p>
        </p:txBody>
      </p:sp>
    </p:spTree>
    <p:extLst>
      <p:ext uri="{BB962C8B-B14F-4D97-AF65-F5344CB8AC3E}">
        <p14:creationId xmlns:p14="http://schemas.microsoft.com/office/powerpoint/2010/main" val="3927116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76274-270F-46DF-ABF2-ED0DF7A3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0" y="348867"/>
            <a:ext cx="7305869" cy="61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3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0983D-B0EA-4A82-AE10-D5F90373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4" y="220702"/>
            <a:ext cx="5204911" cy="641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43346-8342-4D52-9279-609E7D0FF919}"/>
              </a:ext>
            </a:extLst>
          </p:cNvPr>
          <p:cNvSpPr txBox="1"/>
          <p:nvPr/>
        </p:nvSpPr>
        <p:spPr>
          <a:xfrm>
            <a:off x="214604" y="401216"/>
            <a:ext cx="3069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author re-wrote I.J. Good’s 1950 Dice example.</a:t>
            </a:r>
          </a:p>
        </p:txBody>
      </p:sp>
    </p:spTree>
    <p:extLst>
      <p:ext uri="{BB962C8B-B14F-4D97-AF65-F5344CB8AC3E}">
        <p14:creationId xmlns:p14="http://schemas.microsoft.com/office/powerpoint/2010/main" val="482364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72051-87EF-4F28-88B2-1DD1DFDFDBC4}"/>
              </a:ext>
            </a:extLst>
          </p:cNvPr>
          <p:cNvSpPr txBox="1"/>
          <p:nvPr/>
        </p:nvSpPr>
        <p:spPr>
          <a:xfrm>
            <a:off x="167951" y="1156996"/>
            <a:ext cx="1884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Belief Network to Aid Decision Making—Dane County WI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0DE5B-6C11-4248-8A31-2C1A7336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178788"/>
            <a:ext cx="8893311" cy="6500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7481B-7735-4B3C-A90A-9D4882DA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" y="3257286"/>
            <a:ext cx="1446939" cy="112157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F024B-2CBA-46F5-A0AD-B9DCEA528322}"/>
              </a:ext>
            </a:extLst>
          </p:cNvPr>
          <p:cNvCxnSpPr/>
          <p:nvPr/>
        </p:nvCxnSpPr>
        <p:spPr>
          <a:xfrm flipH="1">
            <a:off x="867747" y="2845837"/>
            <a:ext cx="1903445" cy="1296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D781A7C-C9E6-4C0E-9B7E-2E06D7DE7F24}"/>
              </a:ext>
            </a:extLst>
          </p:cNvPr>
          <p:cNvSpPr/>
          <p:nvPr/>
        </p:nvSpPr>
        <p:spPr>
          <a:xfrm>
            <a:off x="2771192" y="2995127"/>
            <a:ext cx="1791477" cy="16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92CAF-74C4-4CC8-A3B7-A4D3D8EEF898}"/>
              </a:ext>
            </a:extLst>
          </p:cNvPr>
          <p:cNvSpPr/>
          <p:nvPr/>
        </p:nvSpPr>
        <p:spPr>
          <a:xfrm>
            <a:off x="8092752" y="3052013"/>
            <a:ext cx="1791477" cy="1679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7CF98-F874-4E0A-B935-6224A254DF76}"/>
              </a:ext>
            </a:extLst>
          </p:cNvPr>
          <p:cNvSpPr/>
          <p:nvPr/>
        </p:nvSpPr>
        <p:spPr>
          <a:xfrm>
            <a:off x="5281132" y="2995126"/>
            <a:ext cx="2083838" cy="224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70F408-5742-48BE-87B5-A5984CFF2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589" y="3140683"/>
            <a:ext cx="1903445" cy="109062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1D1AF-D453-48A4-889A-A64C0A981D35}"/>
              </a:ext>
            </a:extLst>
          </p:cNvPr>
          <p:cNvCxnSpPr>
            <a:cxnSpLocks/>
          </p:cNvCxnSpPr>
          <p:nvPr/>
        </p:nvCxnSpPr>
        <p:spPr>
          <a:xfrm>
            <a:off x="10021078" y="2911322"/>
            <a:ext cx="590933" cy="167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464A07-928E-4383-BFCC-9FB44BC759AB}"/>
              </a:ext>
            </a:extLst>
          </p:cNvPr>
          <p:cNvSpPr txBox="1"/>
          <p:nvPr/>
        </p:nvSpPr>
        <p:spPr>
          <a:xfrm>
            <a:off x="10545766" y="2397324"/>
            <a:ext cx="1519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Death Rate Drivers Controllable?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93A0-9929-43B9-A469-45D22A329E2D}"/>
              </a:ext>
            </a:extLst>
          </p:cNvPr>
          <p:cNvSpPr txBox="1"/>
          <p:nvPr/>
        </p:nvSpPr>
        <p:spPr>
          <a:xfrm>
            <a:off x="10545766" y="4378859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Term</a:t>
            </a:r>
          </a:p>
        </p:txBody>
      </p:sp>
    </p:spTree>
    <p:extLst>
      <p:ext uri="{BB962C8B-B14F-4D97-AF65-F5344CB8AC3E}">
        <p14:creationId xmlns:p14="http://schemas.microsoft.com/office/powerpoint/2010/main" val="4089228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C57A7-1E29-43FE-864A-272F1592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30" y="1000200"/>
            <a:ext cx="8077140" cy="4627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E15AA-DBCC-4A44-A8F1-586C981666E4}"/>
              </a:ext>
            </a:extLst>
          </p:cNvPr>
          <p:cNvSpPr txBox="1"/>
          <p:nvPr/>
        </p:nvSpPr>
        <p:spPr>
          <a:xfrm>
            <a:off x="2883159" y="251927"/>
            <a:ext cx="669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 Rate Drivers For Wisconsin Are Tied to 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1891579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8D60E-E68F-425C-B168-CB27A605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495300"/>
            <a:ext cx="9039225" cy="586740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1030F5C-AC0C-44FE-9048-86E7E03DC464}"/>
              </a:ext>
            </a:extLst>
          </p:cNvPr>
          <p:cNvSpPr/>
          <p:nvPr/>
        </p:nvSpPr>
        <p:spPr>
          <a:xfrm>
            <a:off x="870155" y="668594"/>
            <a:ext cx="304800" cy="23597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D66D6-053A-47F5-AADB-749859FF5CF8}"/>
              </a:ext>
            </a:extLst>
          </p:cNvPr>
          <p:cNvSpPr txBox="1"/>
          <p:nvPr/>
        </p:nvSpPr>
        <p:spPr>
          <a:xfrm>
            <a:off x="1174955" y="601915"/>
            <a:ext cx="30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 per 100k</a:t>
            </a:r>
          </a:p>
        </p:txBody>
      </p:sp>
    </p:spTree>
    <p:extLst>
      <p:ext uri="{BB962C8B-B14F-4D97-AF65-F5344CB8AC3E}">
        <p14:creationId xmlns:p14="http://schemas.microsoft.com/office/powerpoint/2010/main" val="2575204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B6208-E637-4195-AAF5-6957447F213A}"/>
              </a:ext>
            </a:extLst>
          </p:cNvPr>
          <p:cNvSpPr txBox="1"/>
          <p:nvPr/>
        </p:nvSpPr>
        <p:spPr>
          <a:xfrm>
            <a:off x="2290915" y="19700"/>
            <a:ext cx="7118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Longer-Term Policy Strategy Will Be Tied To Leveraging Opportunities for Migration of Labor and Capital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40EC2-C97E-4B09-8641-D02694F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1" y="4918436"/>
            <a:ext cx="1471023" cy="1420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FC868-3329-47AD-9999-1D04048BB6F6}"/>
              </a:ext>
            </a:extLst>
          </p:cNvPr>
          <p:cNvSpPr txBox="1"/>
          <p:nvPr/>
        </p:nvSpPr>
        <p:spPr>
          <a:xfrm>
            <a:off x="1302992" y="1849989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Central Metros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4AA14-C080-4268-B02E-33CC99FE8EC5}"/>
              </a:ext>
            </a:extLst>
          </p:cNvPr>
          <p:cNvSpPr txBox="1"/>
          <p:nvPr/>
        </p:nvSpPr>
        <p:spPr>
          <a:xfrm>
            <a:off x="7683909" y="1831409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More Rural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5EE43-5596-4CAF-B2E7-922F7D069B7B}"/>
              </a:ext>
            </a:extLst>
          </p:cNvPr>
          <p:cNvCxnSpPr/>
          <p:nvPr/>
        </p:nvCxnSpPr>
        <p:spPr>
          <a:xfrm flipV="1">
            <a:off x="567481" y="2418735"/>
            <a:ext cx="0" cy="167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328A3-93DD-42D1-BD42-B7EE69CB5FC7}"/>
              </a:ext>
            </a:extLst>
          </p:cNvPr>
          <p:cNvCxnSpPr>
            <a:cxnSpLocks/>
          </p:cNvCxnSpPr>
          <p:nvPr/>
        </p:nvCxnSpPr>
        <p:spPr>
          <a:xfrm>
            <a:off x="567481" y="4090219"/>
            <a:ext cx="210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8BBCBF-5594-4E7B-824B-F002860E0250}"/>
              </a:ext>
            </a:extLst>
          </p:cNvPr>
          <p:cNvCxnSpPr/>
          <p:nvPr/>
        </p:nvCxnSpPr>
        <p:spPr>
          <a:xfrm flipV="1">
            <a:off x="7683909" y="2256502"/>
            <a:ext cx="0" cy="167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8EF83-F7CF-4E5F-B7F3-DD1A58E068EF}"/>
              </a:ext>
            </a:extLst>
          </p:cNvPr>
          <p:cNvCxnSpPr>
            <a:cxnSpLocks/>
          </p:cNvCxnSpPr>
          <p:nvPr/>
        </p:nvCxnSpPr>
        <p:spPr>
          <a:xfrm>
            <a:off x="7683909" y="3927986"/>
            <a:ext cx="210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BBDA06-6068-461C-B7F6-B6D5E04300E8}"/>
              </a:ext>
            </a:extLst>
          </p:cNvPr>
          <p:cNvSpPr/>
          <p:nvPr/>
        </p:nvSpPr>
        <p:spPr>
          <a:xfrm>
            <a:off x="599768" y="2566219"/>
            <a:ext cx="1868129" cy="1494504"/>
          </a:xfrm>
          <a:custGeom>
            <a:avLst/>
            <a:gdLst>
              <a:gd name="connsiteX0" fmla="*/ 0 w 1868129"/>
              <a:gd name="connsiteY0" fmla="*/ 1494504 h 1494504"/>
              <a:gd name="connsiteX1" fmla="*/ 275303 w 1868129"/>
              <a:gd name="connsiteY1" fmla="*/ 963562 h 1494504"/>
              <a:gd name="connsiteX2" fmla="*/ 835742 w 1868129"/>
              <a:gd name="connsiteY2" fmla="*/ 403123 h 1494504"/>
              <a:gd name="connsiteX3" fmla="*/ 1504335 w 1868129"/>
              <a:gd name="connsiteY3" fmla="*/ 98323 h 1494504"/>
              <a:gd name="connsiteX4" fmla="*/ 1868129 w 1868129"/>
              <a:gd name="connsiteY4" fmla="*/ 0 h 1494504"/>
              <a:gd name="connsiteX5" fmla="*/ 1868129 w 1868129"/>
              <a:gd name="connsiteY5" fmla="*/ 0 h 1494504"/>
              <a:gd name="connsiteX6" fmla="*/ 1868129 w 1868129"/>
              <a:gd name="connsiteY6" fmla="*/ 0 h 149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29" h="1494504">
                <a:moveTo>
                  <a:pt x="0" y="1494504"/>
                </a:moveTo>
                <a:cubicBezTo>
                  <a:pt x="68006" y="1319981"/>
                  <a:pt x="136013" y="1145459"/>
                  <a:pt x="275303" y="963562"/>
                </a:cubicBezTo>
                <a:cubicBezTo>
                  <a:pt x="414593" y="781665"/>
                  <a:pt x="630903" y="547329"/>
                  <a:pt x="835742" y="403123"/>
                </a:cubicBezTo>
                <a:cubicBezTo>
                  <a:pt x="1040581" y="258917"/>
                  <a:pt x="1332271" y="165510"/>
                  <a:pt x="1504335" y="98323"/>
                </a:cubicBezTo>
                <a:cubicBezTo>
                  <a:pt x="1676399" y="31136"/>
                  <a:pt x="1868129" y="0"/>
                  <a:pt x="1868129" y="0"/>
                </a:cubicBezTo>
                <a:lnTo>
                  <a:pt x="1868129" y="0"/>
                </a:lnTo>
                <a:lnTo>
                  <a:pt x="1868129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95344B-1DC9-43E3-9C64-AA60E7C0A71B}"/>
              </a:ext>
            </a:extLst>
          </p:cNvPr>
          <p:cNvCxnSpPr/>
          <p:nvPr/>
        </p:nvCxnSpPr>
        <p:spPr>
          <a:xfrm flipV="1">
            <a:off x="567481" y="2418735"/>
            <a:ext cx="1900416" cy="1671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185A20-018E-453E-B671-9AFB4BD04D48}"/>
              </a:ext>
            </a:extLst>
          </p:cNvPr>
          <p:cNvSpPr txBox="1"/>
          <p:nvPr/>
        </p:nvSpPr>
        <p:spPr>
          <a:xfrm>
            <a:off x="2753030" y="3927986"/>
            <a:ext cx="175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Labor, Capital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38F66-6EE3-4AFB-9E64-4E5A2F55F5E1}"/>
              </a:ext>
            </a:extLst>
          </p:cNvPr>
          <p:cNvSpPr txBox="1"/>
          <p:nvPr/>
        </p:nvSpPr>
        <p:spPr>
          <a:xfrm>
            <a:off x="221225" y="2049402"/>
            <a:ext cx="80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3EF254-F29C-4EF2-8D28-A2F0B4197399}"/>
              </a:ext>
            </a:extLst>
          </p:cNvPr>
          <p:cNvSpPr/>
          <p:nvPr/>
        </p:nvSpPr>
        <p:spPr>
          <a:xfrm>
            <a:off x="7683909" y="2405602"/>
            <a:ext cx="1868129" cy="1494504"/>
          </a:xfrm>
          <a:custGeom>
            <a:avLst/>
            <a:gdLst>
              <a:gd name="connsiteX0" fmla="*/ 0 w 1868129"/>
              <a:gd name="connsiteY0" fmla="*/ 1494504 h 1494504"/>
              <a:gd name="connsiteX1" fmla="*/ 275303 w 1868129"/>
              <a:gd name="connsiteY1" fmla="*/ 963562 h 1494504"/>
              <a:gd name="connsiteX2" fmla="*/ 835742 w 1868129"/>
              <a:gd name="connsiteY2" fmla="*/ 403123 h 1494504"/>
              <a:gd name="connsiteX3" fmla="*/ 1504335 w 1868129"/>
              <a:gd name="connsiteY3" fmla="*/ 98323 h 1494504"/>
              <a:gd name="connsiteX4" fmla="*/ 1868129 w 1868129"/>
              <a:gd name="connsiteY4" fmla="*/ 0 h 1494504"/>
              <a:gd name="connsiteX5" fmla="*/ 1868129 w 1868129"/>
              <a:gd name="connsiteY5" fmla="*/ 0 h 1494504"/>
              <a:gd name="connsiteX6" fmla="*/ 1868129 w 1868129"/>
              <a:gd name="connsiteY6" fmla="*/ 0 h 149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8129" h="1494504">
                <a:moveTo>
                  <a:pt x="0" y="1494504"/>
                </a:moveTo>
                <a:cubicBezTo>
                  <a:pt x="68006" y="1319981"/>
                  <a:pt x="136013" y="1145459"/>
                  <a:pt x="275303" y="963562"/>
                </a:cubicBezTo>
                <a:cubicBezTo>
                  <a:pt x="414593" y="781665"/>
                  <a:pt x="630903" y="547329"/>
                  <a:pt x="835742" y="403123"/>
                </a:cubicBezTo>
                <a:cubicBezTo>
                  <a:pt x="1040581" y="258917"/>
                  <a:pt x="1332271" y="165510"/>
                  <a:pt x="1504335" y="98323"/>
                </a:cubicBezTo>
                <a:cubicBezTo>
                  <a:pt x="1676399" y="31136"/>
                  <a:pt x="1868129" y="0"/>
                  <a:pt x="1868129" y="0"/>
                </a:cubicBezTo>
                <a:lnTo>
                  <a:pt x="1868129" y="0"/>
                </a:lnTo>
                <a:lnTo>
                  <a:pt x="1868129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F4C6D9-9B10-4E4B-BC2E-9E244CAD7FF0}"/>
              </a:ext>
            </a:extLst>
          </p:cNvPr>
          <p:cNvCxnSpPr/>
          <p:nvPr/>
        </p:nvCxnSpPr>
        <p:spPr>
          <a:xfrm flipV="1">
            <a:off x="7667766" y="2256502"/>
            <a:ext cx="1900416" cy="1671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E60926-CC55-4C01-83D7-555198A1C7FE}"/>
              </a:ext>
            </a:extLst>
          </p:cNvPr>
          <p:cNvSpPr/>
          <p:nvPr/>
        </p:nvSpPr>
        <p:spPr>
          <a:xfrm>
            <a:off x="619432" y="2949677"/>
            <a:ext cx="1946787" cy="1111046"/>
          </a:xfrm>
          <a:custGeom>
            <a:avLst/>
            <a:gdLst>
              <a:gd name="connsiteX0" fmla="*/ 0 w 1946787"/>
              <a:gd name="connsiteY0" fmla="*/ 1111046 h 1111046"/>
              <a:gd name="connsiteX1" fmla="*/ 412955 w 1946787"/>
              <a:gd name="connsiteY1" fmla="*/ 540775 h 1111046"/>
              <a:gd name="connsiteX2" fmla="*/ 1042220 w 1946787"/>
              <a:gd name="connsiteY2" fmla="*/ 255639 h 1111046"/>
              <a:gd name="connsiteX3" fmla="*/ 1474839 w 1946787"/>
              <a:gd name="connsiteY3" fmla="*/ 108155 h 1111046"/>
              <a:gd name="connsiteX4" fmla="*/ 1946787 w 1946787"/>
              <a:gd name="connsiteY4" fmla="*/ 0 h 1111046"/>
              <a:gd name="connsiteX5" fmla="*/ 1946787 w 1946787"/>
              <a:gd name="connsiteY5" fmla="*/ 0 h 111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6787" h="1111046">
                <a:moveTo>
                  <a:pt x="0" y="1111046"/>
                </a:moveTo>
                <a:cubicBezTo>
                  <a:pt x="119626" y="897194"/>
                  <a:pt x="239252" y="683343"/>
                  <a:pt x="412955" y="540775"/>
                </a:cubicBezTo>
                <a:cubicBezTo>
                  <a:pt x="586658" y="398207"/>
                  <a:pt x="865239" y="327742"/>
                  <a:pt x="1042220" y="255639"/>
                </a:cubicBezTo>
                <a:cubicBezTo>
                  <a:pt x="1219201" y="183536"/>
                  <a:pt x="1324078" y="150761"/>
                  <a:pt x="1474839" y="108155"/>
                </a:cubicBezTo>
                <a:cubicBezTo>
                  <a:pt x="1625600" y="65548"/>
                  <a:pt x="1946787" y="0"/>
                  <a:pt x="1946787" y="0"/>
                </a:cubicBezTo>
                <a:lnTo>
                  <a:pt x="1946787" y="0"/>
                </a:lnTo>
              </a:path>
            </a:pathLst>
          </a:cu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60BE9-EEEE-493C-98D6-29022C4BCF8A}"/>
              </a:ext>
            </a:extLst>
          </p:cNvPr>
          <p:cNvSpPr txBox="1"/>
          <p:nvPr/>
        </p:nvSpPr>
        <p:spPr>
          <a:xfrm>
            <a:off x="221225" y="6338734"/>
            <a:ext cx="24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Gary Becker’s “Economic Approach to Human Behavior”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5D9D33-5C4A-4974-B7C2-45F5C427425B}"/>
              </a:ext>
            </a:extLst>
          </p:cNvPr>
          <p:cNvGrpSpPr/>
          <p:nvPr/>
        </p:nvGrpSpPr>
        <p:grpSpPr>
          <a:xfrm>
            <a:off x="3127845" y="4271660"/>
            <a:ext cx="4023928" cy="843941"/>
            <a:chOff x="3127845" y="4271660"/>
            <a:chExt cx="4023928" cy="8439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30AD5C-4AA7-42C3-B98B-DC52C2567D17}"/>
                </a:ext>
              </a:extLst>
            </p:cNvPr>
            <p:cNvSpPr txBox="1"/>
            <p:nvPr/>
          </p:nvSpPr>
          <p:spPr>
            <a:xfrm>
              <a:off x="3715661" y="4469270"/>
              <a:ext cx="291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Migration of Labor and Capital</a:t>
              </a: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E42133B2-5F3E-4889-B57E-CF77D5C123E9}"/>
                </a:ext>
              </a:extLst>
            </p:cNvPr>
            <p:cNvSpPr/>
            <p:nvPr/>
          </p:nvSpPr>
          <p:spPr>
            <a:xfrm rot="15389305">
              <a:off x="6631962" y="4145140"/>
              <a:ext cx="393291" cy="646331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6F6433D-8191-4579-A79D-5806EBF1CF83}"/>
                </a:ext>
              </a:extLst>
            </p:cNvPr>
            <p:cNvSpPr/>
            <p:nvPr/>
          </p:nvSpPr>
          <p:spPr>
            <a:xfrm rot="18309572">
              <a:off x="3254365" y="4198628"/>
              <a:ext cx="393291" cy="646331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9B53E9-2CAE-4C83-86B3-DAF6158B0E4B}"/>
              </a:ext>
            </a:extLst>
          </p:cNvPr>
          <p:cNvSpPr txBox="1"/>
          <p:nvPr/>
        </p:nvSpPr>
        <p:spPr>
          <a:xfrm>
            <a:off x="9869468" y="3762984"/>
            <a:ext cx="175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Labor, Capital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668DB-533F-407D-83D2-762E76F46FE6}"/>
              </a:ext>
            </a:extLst>
          </p:cNvPr>
          <p:cNvSpPr txBox="1"/>
          <p:nvPr/>
        </p:nvSpPr>
        <p:spPr>
          <a:xfrm>
            <a:off x="7180012" y="1961720"/>
            <a:ext cx="80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4586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FF965-CB4F-42F9-9EB6-9DEFD2B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447675"/>
            <a:ext cx="5762625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D5AD1-A634-4056-8386-4E21A2F29B50}"/>
              </a:ext>
            </a:extLst>
          </p:cNvPr>
          <p:cNvSpPr txBox="1"/>
          <p:nvPr/>
        </p:nvSpPr>
        <p:spPr>
          <a:xfrm>
            <a:off x="403122" y="1199535"/>
            <a:ext cx="242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Term Drivers Based Upon Variable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67403-5EB3-46C3-9663-D40D70954052}"/>
              </a:ext>
            </a:extLst>
          </p:cNvPr>
          <p:cNvSpPr txBox="1"/>
          <p:nvPr/>
        </p:nvSpPr>
        <p:spPr>
          <a:xfrm>
            <a:off x="550606" y="4326194"/>
            <a:ext cx="185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Firearm Homicides highly correlated with COVID deaths per 100k mainly due to Milwaukee</a:t>
            </a:r>
          </a:p>
        </p:txBody>
      </p:sp>
    </p:spTree>
    <p:extLst>
      <p:ext uri="{BB962C8B-B14F-4D97-AF65-F5344CB8AC3E}">
        <p14:creationId xmlns:p14="http://schemas.microsoft.com/office/powerpoint/2010/main" val="121143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019C2-8805-41BE-8F7F-63C17DAF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4" y="967938"/>
            <a:ext cx="6686550" cy="443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1D75F-F141-4548-9000-538B622995E8}"/>
              </a:ext>
            </a:extLst>
          </p:cNvPr>
          <p:cNvSpPr txBox="1"/>
          <p:nvPr/>
        </p:nvSpPr>
        <p:spPr>
          <a:xfrm>
            <a:off x="1408387" y="674132"/>
            <a:ext cx="519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F2CBD-E804-4083-8624-592DF055C9AD}"/>
              </a:ext>
            </a:extLst>
          </p:cNvPr>
          <p:cNvSpPr txBox="1"/>
          <p:nvPr/>
        </p:nvSpPr>
        <p:spPr>
          <a:xfrm>
            <a:off x="157655" y="5564243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Negative Predictions Possible with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48D0A-BC59-404F-AA71-43B0D183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55" y="1276983"/>
            <a:ext cx="5364945" cy="3589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C0E65-AF1D-4685-8EFF-C63A4A7EF768}"/>
              </a:ext>
            </a:extLst>
          </p:cNvPr>
          <p:cNvSpPr txBox="1"/>
          <p:nvPr/>
        </p:nvSpPr>
        <p:spPr>
          <a:xfrm>
            <a:off x="6696076" y="674132"/>
            <a:ext cx="519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DD79C-0647-4213-93F5-D3EA094153BD}"/>
              </a:ext>
            </a:extLst>
          </p:cNvPr>
          <p:cNvSpPr txBox="1"/>
          <p:nvPr/>
        </p:nvSpPr>
        <p:spPr>
          <a:xfrm>
            <a:off x="7851228" y="4866314"/>
            <a:ext cx="3720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predictions commonly under-estimate the most extreme cases. Can have negative values as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3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94715-88AD-4C2F-8431-5CC812EE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771"/>
            <a:ext cx="12192000" cy="53404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3E622C-5275-4E70-B9AC-D9ED626022E0}"/>
              </a:ext>
            </a:extLst>
          </p:cNvPr>
          <p:cNvCxnSpPr/>
          <p:nvPr/>
        </p:nvCxnSpPr>
        <p:spPr>
          <a:xfrm>
            <a:off x="8419323" y="1253413"/>
            <a:ext cx="0" cy="14555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D89D7C-0E17-4954-A3AC-12F7FA309B47}"/>
              </a:ext>
            </a:extLst>
          </p:cNvPr>
          <p:cNvCxnSpPr>
            <a:cxnSpLocks/>
          </p:cNvCxnSpPr>
          <p:nvPr/>
        </p:nvCxnSpPr>
        <p:spPr>
          <a:xfrm>
            <a:off x="883297" y="2796075"/>
            <a:ext cx="0" cy="516292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36FB10-AC3A-43AB-8CC0-56633AF1D852}"/>
              </a:ext>
            </a:extLst>
          </p:cNvPr>
          <p:cNvCxnSpPr>
            <a:cxnSpLocks/>
          </p:cNvCxnSpPr>
          <p:nvPr/>
        </p:nvCxnSpPr>
        <p:spPr>
          <a:xfrm>
            <a:off x="2777412" y="5371440"/>
            <a:ext cx="0" cy="32023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B14DE0-9157-4A4B-94DB-17AB2D86DF1C}"/>
              </a:ext>
            </a:extLst>
          </p:cNvPr>
          <p:cNvCxnSpPr/>
          <p:nvPr/>
        </p:nvCxnSpPr>
        <p:spPr>
          <a:xfrm>
            <a:off x="10204580" y="3999723"/>
            <a:ext cx="0" cy="14555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5F1E51-9491-4910-B4B0-B2AB2D68DE96}"/>
              </a:ext>
            </a:extLst>
          </p:cNvPr>
          <p:cNvSpPr txBox="1"/>
          <p:nvPr/>
        </p:nvSpPr>
        <p:spPr>
          <a:xfrm>
            <a:off x="2286000" y="139959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 Death Rate Drivers for the State</a:t>
            </a:r>
          </a:p>
        </p:txBody>
      </p:sp>
    </p:spTree>
    <p:extLst>
      <p:ext uri="{BB962C8B-B14F-4D97-AF65-F5344CB8AC3E}">
        <p14:creationId xmlns:p14="http://schemas.microsoft.com/office/powerpoint/2010/main" val="2158126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F56C93-C41C-4808-9665-B0A64DB8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527"/>
            <a:ext cx="12192000" cy="53409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725E6B-CDCF-49B8-B15A-8A6CE1B37531}"/>
              </a:ext>
            </a:extLst>
          </p:cNvPr>
          <p:cNvCxnSpPr>
            <a:cxnSpLocks/>
          </p:cNvCxnSpPr>
          <p:nvPr/>
        </p:nvCxnSpPr>
        <p:spPr>
          <a:xfrm>
            <a:off x="1234752" y="2565918"/>
            <a:ext cx="0" cy="39188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104E28-BD68-411C-B7B9-BD6D31FC6700}"/>
              </a:ext>
            </a:extLst>
          </p:cNvPr>
          <p:cNvCxnSpPr>
            <a:cxnSpLocks/>
          </p:cNvCxnSpPr>
          <p:nvPr/>
        </p:nvCxnSpPr>
        <p:spPr>
          <a:xfrm>
            <a:off x="8721013" y="1272073"/>
            <a:ext cx="0" cy="1387151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0BD3B-25B1-4582-A4AE-E8ADAFB6F2A7}"/>
              </a:ext>
            </a:extLst>
          </p:cNvPr>
          <p:cNvCxnSpPr>
            <a:cxnSpLocks/>
          </p:cNvCxnSpPr>
          <p:nvPr/>
        </p:nvCxnSpPr>
        <p:spPr>
          <a:xfrm>
            <a:off x="1343609" y="4204996"/>
            <a:ext cx="0" cy="1387151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29DD1-7BD8-423E-BEDD-B3DD38E08830}"/>
              </a:ext>
            </a:extLst>
          </p:cNvPr>
          <p:cNvCxnSpPr>
            <a:cxnSpLocks/>
          </p:cNvCxnSpPr>
          <p:nvPr/>
        </p:nvCxnSpPr>
        <p:spPr>
          <a:xfrm>
            <a:off x="11103430" y="5405897"/>
            <a:ext cx="0" cy="369752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86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C4BAC-EB86-4F35-806D-D09527E7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6" y="378144"/>
            <a:ext cx="4832579" cy="2862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1AAFC-446E-4224-9284-462585EA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" y="3484512"/>
            <a:ext cx="4830417" cy="3187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3FE8B-5FFC-4495-868A-8B771A533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006" y="1866497"/>
            <a:ext cx="4636941" cy="3125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1455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BA8E2-9DF2-4F8D-A6AF-0ECFA5E4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42" y="0"/>
            <a:ext cx="1017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29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C39448-96EE-401F-9297-3E4725384FB0}"/>
              </a:ext>
            </a:extLst>
          </p:cNvPr>
          <p:cNvSpPr txBox="1"/>
          <p:nvPr/>
        </p:nvSpPr>
        <p:spPr>
          <a:xfrm>
            <a:off x="443949" y="50224"/>
            <a:ext cx="11184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Probability is “Partial Belief” and Measured as “Degrees of Belief”</a:t>
            </a:r>
          </a:p>
          <a:p>
            <a:pPr algn="ctr"/>
            <a:r>
              <a:rPr lang="en-US" sz="3200" dirty="0"/>
              <a:t>And the Controversy in the 1920s Through the 1950s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255637-ED40-4163-98CF-C108352F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67" y="5000381"/>
            <a:ext cx="2923809" cy="164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F5B55D-5FB5-4471-89A7-52327AAC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8" y="5210675"/>
            <a:ext cx="1158450" cy="1397644"/>
          </a:xfrm>
          <a:prstGeom prst="rect">
            <a:avLst/>
          </a:prstGeom>
        </p:spPr>
      </p:pic>
      <p:sp>
        <p:nvSpPr>
          <p:cNvPr id="16" name="Arrow: Left-Right-Up 15">
            <a:extLst>
              <a:ext uri="{FF2B5EF4-FFF2-40B4-BE49-F238E27FC236}">
                <a16:creationId xmlns:a16="http://schemas.microsoft.com/office/drawing/2014/main" id="{C7FF746B-62EE-4629-84A2-31181C0A874D}"/>
              </a:ext>
            </a:extLst>
          </p:cNvPr>
          <p:cNvSpPr/>
          <p:nvPr/>
        </p:nvSpPr>
        <p:spPr>
          <a:xfrm rot="10800000">
            <a:off x="2771913" y="2464368"/>
            <a:ext cx="2391508" cy="1336736"/>
          </a:xfrm>
          <a:prstGeom prst="leftRigh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B255F-6393-4DEA-A082-8E9A798B99E3}"/>
              </a:ext>
            </a:extLst>
          </p:cNvPr>
          <p:cNvSpPr txBox="1"/>
          <p:nvPr/>
        </p:nvSpPr>
        <p:spPr>
          <a:xfrm>
            <a:off x="2987853" y="3823236"/>
            <a:ext cx="25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Probabilities can be compared ordinally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E4985-F112-412E-AD1C-66A83486432C}"/>
              </a:ext>
            </a:extLst>
          </p:cNvPr>
          <p:cNvSpPr txBox="1"/>
          <p:nvPr/>
        </p:nvSpPr>
        <p:spPr>
          <a:xfrm>
            <a:off x="7173043" y="5632349"/>
            <a:ext cx="343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and Turing successfully used probability measures at Bletchley Park to break Enigma and Tunny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796441-BF29-471E-A5A3-BC5AF6A226BB}"/>
              </a:ext>
            </a:extLst>
          </p:cNvPr>
          <p:cNvGrpSpPr/>
          <p:nvPr/>
        </p:nvGrpSpPr>
        <p:grpSpPr>
          <a:xfrm>
            <a:off x="918645" y="1862921"/>
            <a:ext cx="1745476" cy="3975171"/>
            <a:chOff x="868514" y="3526658"/>
            <a:chExt cx="1195238" cy="28479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2969AE-34B3-40BB-BE63-75537E0F1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727" y="3526658"/>
              <a:ext cx="1163025" cy="16476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C90D65-5514-4D4B-A2D1-660F7A706208}"/>
                </a:ext>
              </a:extLst>
            </p:cNvPr>
            <p:cNvSpPr txBox="1"/>
            <p:nvPr/>
          </p:nvSpPr>
          <p:spPr>
            <a:xfrm>
              <a:off x="868514" y="5174277"/>
              <a:ext cx="1195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Ronald Fischer</a:t>
              </a:r>
            </a:p>
            <a:p>
              <a:r>
                <a:rPr lang="en-US" sz="1200" dirty="0"/>
                <a:t>(no such thing as subjective probability)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FDE064-3B47-4AB9-9596-955B712EBD98}"/>
              </a:ext>
            </a:extLst>
          </p:cNvPr>
          <p:cNvGrpSpPr/>
          <p:nvPr/>
        </p:nvGrpSpPr>
        <p:grpSpPr>
          <a:xfrm>
            <a:off x="9245049" y="1191491"/>
            <a:ext cx="1424109" cy="2191395"/>
            <a:chOff x="10431193" y="3640735"/>
            <a:chExt cx="1424109" cy="2191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538-8668-44BC-9621-65D5E531E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9089" y="3640735"/>
              <a:ext cx="1153146" cy="15825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6482FD-A7D1-49F1-B0C7-D24542EFA9FD}"/>
                </a:ext>
              </a:extLst>
            </p:cNvPr>
            <p:cNvSpPr txBox="1"/>
            <p:nvPr/>
          </p:nvSpPr>
          <p:spPr>
            <a:xfrm>
              <a:off x="10431193" y="5185799"/>
              <a:ext cx="1424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Bruno De Finetti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C87EB6D-4320-4E73-A997-A74208AA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556" y="1101756"/>
            <a:ext cx="1323069" cy="17397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11FF07-8417-48DA-A373-A64FDDAE9BFE}"/>
              </a:ext>
            </a:extLst>
          </p:cNvPr>
          <p:cNvSpPr txBox="1"/>
          <p:nvPr/>
        </p:nvSpPr>
        <p:spPr>
          <a:xfrm>
            <a:off x="6838887" y="2749742"/>
            <a:ext cx="16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Harold Jeffreys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D9312-6289-48AA-B7C5-6E46D057A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187" y="3119074"/>
            <a:ext cx="1470787" cy="17222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E15AE6-91E1-4A25-9426-62E7A10CF743}"/>
              </a:ext>
            </a:extLst>
          </p:cNvPr>
          <p:cNvSpPr txBox="1"/>
          <p:nvPr/>
        </p:nvSpPr>
        <p:spPr>
          <a:xfrm>
            <a:off x="6838887" y="4763137"/>
            <a:ext cx="16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Alan Turing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62894E-B05E-4612-90AA-5188F8848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945" y="3491117"/>
            <a:ext cx="1323070" cy="1831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3045B2-50FA-4130-B7DC-59A49C4EDDAE}"/>
              </a:ext>
            </a:extLst>
          </p:cNvPr>
          <p:cNvSpPr txBox="1"/>
          <p:nvPr/>
        </p:nvSpPr>
        <p:spPr>
          <a:xfrm>
            <a:off x="9153276" y="5263017"/>
            <a:ext cx="16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E.T. Jaynes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9ACD924-2A95-42A6-990A-96A7904DB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030" y="1990877"/>
            <a:ext cx="1521798" cy="144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682AB8-E24B-49C9-A0BD-81FDFC02EA3F}"/>
              </a:ext>
            </a:extLst>
          </p:cNvPr>
          <p:cNvSpPr txBox="1"/>
          <p:nvPr/>
        </p:nvSpPr>
        <p:spPr>
          <a:xfrm>
            <a:off x="5275334" y="3429000"/>
            <a:ext cx="1373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Frank Ramsey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3A0603-B276-4A6A-A6B7-F4445416D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0441" y="2026995"/>
            <a:ext cx="1274475" cy="1796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AE349A-B692-4C59-A7B5-90E1F982A28D}"/>
              </a:ext>
            </a:extLst>
          </p:cNvPr>
          <p:cNvSpPr txBox="1"/>
          <p:nvPr/>
        </p:nvSpPr>
        <p:spPr>
          <a:xfrm>
            <a:off x="10815122" y="3755754"/>
            <a:ext cx="142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Jimmie Savage</a:t>
            </a:r>
          </a:p>
        </p:txBody>
      </p:sp>
    </p:spTree>
    <p:extLst>
      <p:ext uri="{BB962C8B-B14F-4D97-AF65-F5344CB8AC3E}">
        <p14:creationId xmlns:p14="http://schemas.microsoft.com/office/powerpoint/2010/main" val="34732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C39448-96EE-401F-9297-3E4725384FB0}"/>
              </a:ext>
            </a:extLst>
          </p:cNvPr>
          <p:cNvSpPr txBox="1"/>
          <p:nvPr/>
        </p:nvSpPr>
        <p:spPr>
          <a:xfrm>
            <a:off x="303948" y="127929"/>
            <a:ext cx="11791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Bayesians Define Probability as “Partial Belief” and Measured by “Degrees of Belief”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3B467-9B20-4343-99CF-F2FC8124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14" y="1734809"/>
            <a:ext cx="1797055" cy="2797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37232-40BE-4FB5-BA00-0163B0748C2C}"/>
              </a:ext>
            </a:extLst>
          </p:cNvPr>
          <p:cNvSpPr txBox="1"/>
          <p:nvPr/>
        </p:nvSpPr>
        <p:spPr>
          <a:xfrm>
            <a:off x="2352914" y="4532497"/>
            <a:ext cx="19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Can’t Measure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E3FAE-F559-469B-B059-278F1016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4" y="2457550"/>
            <a:ext cx="1195238" cy="15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495F4-327B-41B4-9698-A1726774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727" y="2122690"/>
            <a:ext cx="1237958" cy="117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22E78-2859-4396-9BA9-F87A8D9D1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058" y="1703712"/>
            <a:ext cx="1899139" cy="2859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C84336-2EEF-407B-B7A1-A643A13C6C3A}"/>
              </a:ext>
            </a:extLst>
          </p:cNvPr>
          <p:cNvSpPr txBox="1"/>
          <p:nvPr/>
        </p:nvSpPr>
        <p:spPr>
          <a:xfrm>
            <a:off x="6668477" y="4726745"/>
            <a:ext cx="4487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P={Observed freq./Total Opportunities}</a:t>
            </a:r>
          </a:p>
          <a:p>
            <a:r>
              <a:rPr lang="en-US" dirty="0"/>
              <a:t>Tied to Betting Odds: the process is subjective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1BE50-4206-413D-BA98-56AAC8067BA1}"/>
              </a:ext>
            </a:extLst>
          </p:cNvPr>
          <p:cNvSpPr txBox="1"/>
          <p:nvPr/>
        </p:nvSpPr>
        <p:spPr>
          <a:xfrm>
            <a:off x="10152727" y="3367890"/>
            <a:ext cx="1373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Frank Ramsey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92CF9-7BD3-490B-8D8A-B599EA74F4CD}"/>
              </a:ext>
            </a:extLst>
          </p:cNvPr>
          <p:cNvSpPr txBox="1"/>
          <p:nvPr/>
        </p:nvSpPr>
        <p:spPr>
          <a:xfrm>
            <a:off x="676404" y="4126580"/>
            <a:ext cx="1373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 Maynard Keynes</a:t>
            </a:r>
          </a:p>
        </p:txBody>
      </p:sp>
      <p:sp>
        <p:nvSpPr>
          <p:cNvPr id="15" name="Arrow: Left-Right-Up 14">
            <a:extLst>
              <a:ext uri="{FF2B5EF4-FFF2-40B4-BE49-F238E27FC236}">
                <a16:creationId xmlns:a16="http://schemas.microsoft.com/office/drawing/2014/main" id="{2217E022-8959-4760-BB59-B31E650DF68B}"/>
              </a:ext>
            </a:extLst>
          </p:cNvPr>
          <p:cNvSpPr/>
          <p:nvPr/>
        </p:nvSpPr>
        <p:spPr>
          <a:xfrm rot="10800000">
            <a:off x="4638908" y="2565374"/>
            <a:ext cx="2391508" cy="1336736"/>
          </a:xfrm>
          <a:prstGeom prst="leftRigh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DDCEAC-D1BB-4EB6-AFEF-232756308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111" y="4066314"/>
            <a:ext cx="1158450" cy="1397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EFF13A-8942-4FFF-8C3C-484D34CADB5E}"/>
              </a:ext>
            </a:extLst>
          </p:cNvPr>
          <p:cNvSpPr txBox="1"/>
          <p:nvPr/>
        </p:nvSpPr>
        <p:spPr>
          <a:xfrm>
            <a:off x="5020372" y="5470164"/>
            <a:ext cx="1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I.J. Good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93525E-DB1D-4825-9C13-3A93FA611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631" y="5787096"/>
            <a:ext cx="1955410" cy="1101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E3549-F914-43B8-9DDD-F888FCD3CF8C}"/>
              </a:ext>
            </a:extLst>
          </p:cNvPr>
          <p:cNvSpPr txBox="1"/>
          <p:nvPr/>
        </p:nvSpPr>
        <p:spPr>
          <a:xfrm>
            <a:off x="1544205" y="912759"/>
            <a:ext cx="25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Frequentists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5DB27-A9B7-4BBA-B850-6854440ABEAA}"/>
              </a:ext>
            </a:extLst>
          </p:cNvPr>
          <p:cNvSpPr txBox="1"/>
          <p:nvPr/>
        </p:nvSpPr>
        <p:spPr>
          <a:xfrm>
            <a:off x="8065982" y="885203"/>
            <a:ext cx="25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359769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F6C83-34B3-46A6-8CDB-2F228873F3E1}"/>
              </a:ext>
            </a:extLst>
          </p:cNvPr>
          <p:cNvSpPr txBox="1"/>
          <p:nvPr/>
        </p:nvSpPr>
        <p:spPr>
          <a:xfrm>
            <a:off x="1669312" y="257405"/>
            <a:ext cx="865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 Ramsey/de </a:t>
            </a:r>
            <a:r>
              <a:rPr lang="en-US" sz="2800" dirty="0" err="1"/>
              <a:t>Finetti</a:t>
            </a:r>
            <a:r>
              <a:rPr lang="en-US" sz="2800" dirty="0"/>
              <a:t>---Subjective Nature of Probability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2F277-A255-4DF9-AB02-C1C93FA4D8E4}"/>
              </a:ext>
            </a:extLst>
          </p:cNvPr>
          <p:cNvSpPr txBox="1"/>
          <p:nvPr/>
        </p:nvSpPr>
        <p:spPr>
          <a:xfrm>
            <a:off x="914400" y="1201479"/>
            <a:ext cx="101115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Ramsey and de </a:t>
            </a:r>
            <a:r>
              <a:rPr lang="en-US" sz="2800" dirty="0" err="1"/>
              <a:t>Finetti</a:t>
            </a:r>
            <a:r>
              <a:rPr lang="en-US" sz="2800" dirty="0"/>
              <a:t> showed independently that subjective probability is not just </a:t>
            </a:r>
            <a:r>
              <a:rPr lang="en-US" sz="2800" i="1" dirty="0"/>
              <a:t>any </a:t>
            </a:r>
            <a:r>
              <a:rPr lang="en-US" sz="2800" dirty="0"/>
              <a:t>set of beliefs, but beliefs that conform to the axioms of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Ramsey-de </a:t>
            </a:r>
            <a:r>
              <a:rPr lang="en-US" sz="2800" dirty="0" err="1"/>
              <a:t>Finetti</a:t>
            </a:r>
            <a:r>
              <a:rPr lang="en-US" sz="2800" dirty="0"/>
              <a:t> theorem states that if p</a:t>
            </a:r>
            <a:r>
              <a:rPr lang="en-US" sz="2800" baseline="-25000" dirty="0"/>
              <a:t>1</a:t>
            </a:r>
            <a:r>
              <a:rPr lang="en-US" sz="2800" dirty="0"/>
              <a:t>,p</a:t>
            </a:r>
            <a:r>
              <a:rPr lang="en-US" sz="2800" baseline="-25000" dirty="0"/>
              <a:t>2</a:t>
            </a:r>
            <a:r>
              <a:rPr lang="en-US" sz="2800" dirty="0"/>
              <a:t>… are any set of betting quotients on hypotheses 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…then if the </a:t>
            </a:r>
            <a:r>
              <a:rPr lang="en-US" sz="2800" dirty="0" err="1"/>
              <a:t>p</a:t>
            </a:r>
            <a:r>
              <a:rPr lang="en-US" sz="2800" baseline="-25000" dirty="0" err="1"/>
              <a:t>j</a:t>
            </a:r>
            <a:r>
              <a:rPr lang="en-US" sz="2800" dirty="0"/>
              <a:t> do not satisfy the probability axioms there exists a betting strategy and set of stakes such that whoever follows this betting strategy will lose a finite sum whatever the truth values of the hypotheses turn out to 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/>
              <a:t>Bayes’ theorem tells us how we should rationally update subjective, probabilistic beliefs in light of evidence.</a:t>
            </a:r>
          </a:p>
        </p:txBody>
      </p:sp>
    </p:spTree>
    <p:extLst>
      <p:ext uri="{BB962C8B-B14F-4D97-AF65-F5344CB8AC3E}">
        <p14:creationId xmlns:p14="http://schemas.microsoft.com/office/powerpoint/2010/main" val="367443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5CC18-9D56-4B79-8E09-34E8E92C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33" y="1480940"/>
            <a:ext cx="7369901" cy="2708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781CE-5F67-4B74-B21F-B8E93C15796A}"/>
              </a:ext>
            </a:extLst>
          </p:cNvPr>
          <p:cNvSpPr txBox="1"/>
          <p:nvPr/>
        </p:nvSpPr>
        <p:spPr>
          <a:xfrm>
            <a:off x="2787806" y="329610"/>
            <a:ext cx="6124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Bayes’ Theorem and the Axioms of Probability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0B120-7BCF-4536-AE1C-95F5956652FD}"/>
              </a:ext>
            </a:extLst>
          </p:cNvPr>
          <p:cNvSpPr txBox="1"/>
          <p:nvPr/>
        </p:nvSpPr>
        <p:spPr>
          <a:xfrm>
            <a:off x="2296632" y="5007728"/>
            <a:ext cx="9260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 Bayesian, one considers the evidence at hand </a:t>
            </a:r>
            <a:r>
              <a:rPr lang="en-US" u="sng" dirty="0"/>
              <a:t>and prior information</a:t>
            </a:r>
          </a:p>
          <a:p>
            <a:r>
              <a:rPr lang="en-US" dirty="0"/>
              <a:t>Ramsey’s winning argument was that if you do not consider probabilities in this manner, you can be “</a:t>
            </a:r>
            <a:r>
              <a:rPr lang="en-US" dirty="0" err="1"/>
              <a:t>dutch</a:t>
            </a:r>
            <a:r>
              <a:rPr lang="en-US" dirty="0"/>
              <a:t> booked”. 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We consider this in regard to decision making within competitive environments.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47C6C5-2105-4F6E-B597-BCAC85C194F0}"/>
              </a:ext>
            </a:extLst>
          </p:cNvPr>
          <p:cNvSpPr txBox="1"/>
          <p:nvPr/>
        </p:nvSpPr>
        <p:spPr>
          <a:xfrm>
            <a:off x="2371060" y="4369981"/>
            <a:ext cx="750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Posterior= Prior*Likelihood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2C976-2604-48DD-AB4D-3426DF438E27}"/>
              </a:ext>
            </a:extLst>
          </p:cNvPr>
          <p:cNvSpPr txBox="1"/>
          <p:nvPr/>
        </p:nvSpPr>
        <p:spPr>
          <a:xfrm>
            <a:off x="6333463" y="4094285"/>
            <a:ext cx="5730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-Likelihood is analysis of current evidence and focus class</a:t>
            </a:r>
          </a:p>
          <a:p>
            <a:r>
              <a:rPr lang="en-US" dirty="0"/>
              <a:t>-Prior is tied to Experience (if we wish to include it)</a:t>
            </a:r>
          </a:p>
          <a:p>
            <a:r>
              <a:rPr lang="en-US" dirty="0"/>
              <a:t>-Posterior is the resultant probability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AFA9F2-8698-41B9-B2E1-E1F428F2E859}"/>
              </a:ext>
            </a:extLst>
          </p:cNvPr>
          <p:cNvSpPr/>
          <p:nvPr/>
        </p:nvSpPr>
        <p:spPr>
          <a:xfrm rot="10800000">
            <a:off x="5397798" y="4354347"/>
            <a:ext cx="935665" cy="3189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8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49125-4A87-4341-8D7C-B714B8A5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55" y="316221"/>
            <a:ext cx="10865962" cy="63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6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13344-8B1B-4F69-8ED0-8B1829A5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023937"/>
            <a:ext cx="10772775" cy="481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D2818-ECB2-4CF5-9897-9E75EC36915C}"/>
              </a:ext>
            </a:extLst>
          </p:cNvPr>
          <p:cNvSpPr txBox="1"/>
          <p:nvPr/>
        </p:nvSpPr>
        <p:spPr>
          <a:xfrm>
            <a:off x="3205655" y="283779"/>
            <a:ext cx="647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3652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DF313-345D-4267-93C6-578370AE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8" y="1040524"/>
            <a:ext cx="6302905" cy="4249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98227-D81A-48A7-A901-79799CE1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03" y="1409673"/>
            <a:ext cx="4982397" cy="336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D693E-7370-4A5D-BFA8-4FEB3EFF3DD0}"/>
              </a:ext>
            </a:extLst>
          </p:cNvPr>
          <p:cNvSpPr txBox="1"/>
          <p:nvPr/>
        </p:nvSpPr>
        <p:spPr>
          <a:xfrm>
            <a:off x="3720662" y="84083"/>
            <a:ext cx="5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9634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E4C12-F328-45DE-A8B6-5A8D01D9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340943"/>
            <a:ext cx="5589533" cy="3726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BA727-9746-4DCA-9A39-529AC1E2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95" y="1577859"/>
            <a:ext cx="4844328" cy="325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B9700-8500-4BAE-80DF-CAB282F20481}"/>
              </a:ext>
            </a:extLst>
          </p:cNvPr>
          <p:cNvSpPr txBox="1"/>
          <p:nvPr/>
        </p:nvSpPr>
        <p:spPr>
          <a:xfrm>
            <a:off x="3741683" y="273269"/>
            <a:ext cx="525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313320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1134</Words>
  <Application>Microsoft Office PowerPoint</Application>
  <PresentationFormat>Widescreen</PresentationFormat>
  <Paragraphs>130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Aaron</dc:creator>
  <cp:lastModifiedBy>John Aaron</cp:lastModifiedBy>
  <cp:revision>191</cp:revision>
  <dcterms:created xsi:type="dcterms:W3CDTF">2018-01-02T17:50:18Z</dcterms:created>
  <dcterms:modified xsi:type="dcterms:W3CDTF">2020-07-16T23:34:13Z</dcterms:modified>
</cp:coreProperties>
</file>